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9" r:id="rId4"/>
  </p:sldMasterIdLst>
  <p:notesMasterIdLst>
    <p:notesMasterId r:id="rId22"/>
  </p:notesMasterIdLst>
  <p:handoutMasterIdLst>
    <p:handoutMasterId r:id="rId23"/>
  </p:handoutMasterIdLst>
  <p:sldIdLst>
    <p:sldId id="256" r:id="rId5"/>
    <p:sldId id="266" r:id="rId6"/>
    <p:sldId id="267" r:id="rId7"/>
    <p:sldId id="283" r:id="rId8"/>
    <p:sldId id="277" r:id="rId9"/>
    <p:sldId id="284" r:id="rId10"/>
    <p:sldId id="285" r:id="rId11"/>
    <p:sldId id="278" r:id="rId12"/>
    <p:sldId id="287" r:id="rId13"/>
    <p:sldId id="286" r:id="rId14"/>
    <p:sldId id="281" r:id="rId15"/>
    <p:sldId id="282" r:id="rId16"/>
    <p:sldId id="279" r:id="rId17"/>
    <p:sldId id="272" r:id="rId18"/>
    <p:sldId id="288" r:id="rId19"/>
    <p:sldId id="289"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598" autoAdjust="0"/>
  </p:normalViewPr>
  <p:slideViewPr>
    <p:cSldViewPr snapToGrid="0">
      <p:cViewPr varScale="1">
        <p:scale>
          <a:sx n="114" d="100"/>
          <a:sy n="114" d="100"/>
        </p:scale>
        <p:origin x="414"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8915E-DC14-41D6-9BB5-F49E1C265163}" type="doc">
      <dgm:prSet loTypeId="urn:microsoft.com/office/officeart/2016/7/layout/HorizontalActionList" loCatId="list" qsTypeId="urn:microsoft.com/office/officeart/2005/8/quickstyle/simple1" qsCatId="simple" csTypeId="urn:microsoft.com/office/officeart/2005/8/colors/colorful2" csCatId="colorful" phldr="1"/>
      <dgm:spPr/>
      <dgm:t>
        <a:bodyPr/>
        <a:lstStyle/>
        <a:p>
          <a:endParaRPr lang="en-US"/>
        </a:p>
      </dgm:t>
    </dgm:pt>
    <dgm:pt modelId="{CEA68BC1-0214-475A-AAEB-F2C106BEDF3D}">
      <dgm:prSet custT="1"/>
      <dgm:spPr>
        <a:solidFill>
          <a:srgbClr val="C00000"/>
        </a:solidFill>
      </dgm:spPr>
      <dgm:t>
        <a:bodyPr/>
        <a:lstStyle/>
        <a:p>
          <a:r>
            <a:rPr lang="en-US" sz="2100" b="1" dirty="0">
              <a:latin typeface="+mj-lt"/>
            </a:rPr>
            <a:t>August</a:t>
          </a:r>
        </a:p>
      </dgm:t>
    </dgm:pt>
    <dgm:pt modelId="{D39F5498-D166-4D4F-959E-220D13F281F2}" type="parTrans" cxnId="{4A7F6715-186E-49A7-B901-131CC9610C6D}">
      <dgm:prSet/>
      <dgm:spPr/>
      <dgm:t>
        <a:bodyPr/>
        <a:lstStyle/>
        <a:p>
          <a:endParaRPr lang="en-US"/>
        </a:p>
      </dgm:t>
    </dgm:pt>
    <dgm:pt modelId="{D52D63DB-7300-43C9-9B4D-DCAB119753ED}" type="sibTrans" cxnId="{4A7F6715-186E-49A7-B901-131CC9610C6D}">
      <dgm:prSet/>
      <dgm:spPr/>
      <dgm:t>
        <a:bodyPr/>
        <a:lstStyle/>
        <a:p>
          <a:endParaRPr lang="en-US"/>
        </a:p>
      </dgm:t>
    </dgm:pt>
    <dgm:pt modelId="{6E78410F-604C-43A6-A991-1F6A0685C76E}">
      <dgm:prSet custT="1"/>
      <dgm:spPr/>
      <dgm:t>
        <a:bodyPr lIns="182880" tIns="182880" rIns="182880" bIns="182880"/>
        <a:lstStyle/>
        <a:p>
          <a:pPr marL="0">
            <a:lnSpc>
              <a:spcPct val="100000"/>
            </a:lnSpc>
            <a:buNone/>
          </a:pPr>
          <a:r>
            <a:rPr lang="en-US" sz="1800" b="0" i="0" dirty="0">
              <a:latin typeface="Calibri" panose="020F0502020204030204" pitchFamily="34" charset="0"/>
              <a:cs typeface="Calibri" panose="020F0502020204030204" pitchFamily="34" charset="0"/>
            </a:rPr>
            <a:t>Education on proposed reductions will occur.  </a:t>
          </a:r>
        </a:p>
        <a:p>
          <a:pPr marL="0">
            <a:lnSpc>
              <a:spcPct val="100000"/>
            </a:lnSpc>
            <a:buNone/>
          </a:pPr>
          <a:r>
            <a:rPr lang="en-US" sz="1800" b="0" i="0" dirty="0">
              <a:latin typeface="Calibri" panose="020F0502020204030204" pitchFamily="34" charset="0"/>
              <a:cs typeface="Calibri" panose="020F0502020204030204" pitchFamily="34" charset="0"/>
            </a:rPr>
            <a:t>Informational sessions will be held in-person and virtually for requesting Locals.  </a:t>
          </a:r>
        </a:p>
        <a:p>
          <a:pPr marL="0">
            <a:lnSpc>
              <a:spcPct val="100000"/>
            </a:lnSpc>
            <a:buNone/>
          </a:pPr>
          <a:r>
            <a:rPr lang="en-US" sz="1800" b="0" i="0" dirty="0">
              <a:latin typeface="Calibri" panose="020F0502020204030204" pitchFamily="34" charset="0"/>
              <a:ea typeface="Calibri" charset="0"/>
              <a:cs typeface="Calibri" panose="020F0502020204030204" pitchFamily="34" charset="0"/>
            </a:rPr>
            <a:t>FAQ mailer sent to all participants. </a:t>
          </a:r>
          <a:endParaRPr lang="en-US" sz="1800" dirty="0">
            <a:latin typeface="Calibri" panose="020F0502020204030204" pitchFamily="34" charset="0"/>
            <a:ea typeface="Calibri" charset="0"/>
            <a:cs typeface="Calibri" panose="020F0502020204030204" pitchFamily="34" charset="0"/>
          </a:endParaRPr>
        </a:p>
      </dgm:t>
    </dgm:pt>
    <dgm:pt modelId="{B87758DC-95B9-415D-8FA2-3A592F03EEB6}" type="parTrans" cxnId="{E6E94786-140A-4645-ACBD-B11A56308E02}">
      <dgm:prSet/>
      <dgm:spPr/>
      <dgm:t>
        <a:bodyPr/>
        <a:lstStyle/>
        <a:p>
          <a:endParaRPr lang="en-US"/>
        </a:p>
      </dgm:t>
    </dgm:pt>
    <dgm:pt modelId="{81ADE71D-3BBC-45B9-8FE7-89C53F21FB8E}" type="sibTrans" cxnId="{E6E94786-140A-4645-ACBD-B11A56308E02}">
      <dgm:prSet/>
      <dgm:spPr/>
      <dgm:t>
        <a:bodyPr/>
        <a:lstStyle/>
        <a:p>
          <a:endParaRPr lang="en-US"/>
        </a:p>
      </dgm:t>
    </dgm:pt>
    <dgm:pt modelId="{57B30C7E-2C98-474C-972A-4A9F013596F6}">
      <dgm:prSet custT="1"/>
      <dgm:spPr>
        <a:solidFill>
          <a:srgbClr val="C00000"/>
        </a:solidFill>
      </dgm:spPr>
      <dgm:t>
        <a:bodyPr/>
        <a:lstStyle/>
        <a:p>
          <a:r>
            <a:rPr lang="en-US" sz="2000" b="1" dirty="0">
              <a:latin typeface="+mj-lt"/>
              <a:ea typeface="Calibri" charset="0"/>
              <a:cs typeface="Calibri" charset="0"/>
            </a:rPr>
            <a:t>September</a:t>
          </a:r>
        </a:p>
      </dgm:t>
    </dgm:pt>
    <dgm:pt modelId="{3C56CB1B-7905-41E8-90E6-A55A14BA7821}" type="parTrans" cxnId="{13126A2F-129D-4762-93CF-9798949EB589}">
      <dgm:prSet/>
      <dgm:spPr/>
      <dgm:t>
        <a:bodyPr/>
        <a:lstStyle/>
        <a:p>
          <a:endParaRPr lang="en-US"/>
        </a:p>
      </dgm:t>
    </dgm:pt>
    <dgm:pt modelId="{7F14057D-1A20-4F64-A110-C77AC5F00602}" type="sibTrans" cxnId="{13126A2F-129D-4762-93CF-9798949EB589}">
      <dgm:prSet/>
      <dgm:spPr/>
      <dgm:t>
        <a:bodyPr/>
        <a:lstStyle/>
        <a:p>
          <a:endParaRPr lang="en-US"/>
        </a:p>
      </dgm:t>
    </dgm:pt>
    <dgm:pt modelId="{B45FF3C1-5A75-4E4C-B2B6-84B0FAC421C2}">
      <dgm:prSet custT="1"/>
      <dgm:spPr/>
      <dgm:t>
        <a:bodyPr lIns="182880" tIns="182880" rIns="182880" bIns="182880"/>
        <a:lstStyle/>
        <a:p>
          <a:pPr marL="0">
            <a:lnSpc>
              <a:spcPct val="100000"/>
            </a:lnSpc>
            <a:buNone/>
          </a:pPr>
          <a:r>
            <a:rPr lang="en-US" sz="1800" b="0" i="0" dirty="0">
              <a:latin typeface="Calibri" panose="020F0502020204030204" pitchFamily="34" charset="0"/>
              <a:cs typeface="Calibri" panose="020F0502020204030204" pitchFamily="34" charset="0"/>
            </a:rPr>
            <a:t>Locals will hold Meeting for vote on benefit adjustment proposal.</a:t>
          </a:r>
          <a:endParaRPr lang="en-US" sz="1800" dirty="0">
            <a:latin typeface="Calibri" panose="020F0502020204030204" pitchFamily="34" charset="0"/>
            <a:ea typeface="Calibri" charset="0"/>
            <a:cs typeface="Calibri" panose="020F0502020204030204" pitchFamily="34" charset="0"/>
          </a:endParaRPr>
        </a:p>
      </dgm:t>
    </dgm:pt>
    <dgm:pt modelId="{34A81C80-FF70-48EA-B442-BDB1EF403754}" type="parTrans" cxnId="{D6AF6FC0-4B56-4246-AC09-69D41F1CFC6B}">
      <dgm:prSet/>
      <dgm:spPr/>
      <dgm:t>
        <a:bodyPr/>
        <a:lstStyle/>
        <a:p>
          <a:endParaRPr lang="en-US"/>
        </a:p>
      </dgm:t>
    </dgm:pt>
    <dgm:pt modelId="{5B9815BA-8A8F-4251-B182-AD39A4FE26DD}" type="sibTrans" cxnId="{D6AF6FC0-4B56-4246-AC09-69D41F1CFC6B}">
      <dgm:prSet/>
      <dgm:spPr/>
      <dgm:t>
        <a:bodyPr/>
        <a:lstStyle/>
        <a:p>
          <a:endParaRPr lang="en-US"/>
        </a:p>
      </dgm:t>
    </dgm:pt>
    <dgm:pt modelId="{0A954AA6-C6B0-4271-8792-CCCE30CE7D69}">
      <dgm:prSet custT="1"/>
      <dgm:spPr>
        <a:solidFill>
          <a:srgbClr val="C00000"/>
        </a:solidFill>
      </dgm:spPr>
      <dgm:t>
        <a:bodyPr/>
        <a:lstStyle/>
        <a:p>
          <a:r>
            <a:rPr lang="en-US" sz="2000" b="1" dirty="0">
              <a:latin typeface="+mj-lt"/>
              <a:ea typeface="Calibri" charset="0"/>
              <a:cs typeface="Calibri" charset="0"/>
            </a:rPr>
            <a:t>October</a:t>
          </a:r>
          <a:endParaRPr lang="en-US" sz="2100" b="1" dirty="0">
            <a:latin typeface="+mj-lt"/>
            <a:ea typeface="Calibri" charset="0"/>
            <a:cs typeface="Calibri" charset="0"/>
          </a:endParaRPr>
        </a:p>
      </dgm:t>
    </dgm:pt>
    <dgm:pt modelId="{81CA91A9-12C9-4000-A833-6528B617CCA1}" type="parTrans" cxnId="{61DE8435-87FC-4ED8-A1D9-A0E36224C192}">
      <dgm:prSet/>
      <dgm:spPr/>
      <dgm:t>
        <a:bodyPr/>
        <a:lstStyle/>
        <a:p>
          <a:endParaRPr lang="en-US"/>
        </a:p>
      </dgm:t>
    </dgm:pt>
    <dgm:pt modelId="{7635DF39-FFCE-4F67-A43A-C3F7B847830D}" type="sibTrans" cxnId="{61DE8435-87FC-4ED8-A1D9-A0E36224C192}">
      <dgm:prSet/>
      <dgm:spPr/>
      <dgm:t>
        <a:bodyPr/>
        <a:lstStyle/>
        <a:p>
          <a:endParaRPr lang="en-US"/>
        </a:p>
      </dgm:t>
    </dgm:pt>
    <dgm:pt modelId="{838BD54C-88AD-40D7-AF5F-AB65EB0898A5}">
      <dgm:prSet custT="1"/>
      <dgm:spPr/>
      <dgm:t>
        <a:bodyPr lIns="182880" tIns="182880" rIns="182880" bIns="182880"/>
        <a:lstStyle/>
        <a:p>
          <a:pPr marL="0">
            <a:lnSpc>
              <a:spcPct val="100000"/>
            </a:lnSpc>
            <a:buNone/>
          </a:pPr>
          <a:r>
            <a:rPr lang="en-US" sz="1800" b="0" i="0" dirty="0">
              <a:latin typeface="Calibri" panose="020F0502020204030204" pitchFamily="34" charset="0"/>
              <a:cs typeface="Calibri" panose="020F0502020204030204" pitchFamily="34" charset="0"/>
            </a:rPr>
            <a:t>If Locals approve, ballots will be mailed to active and retired participants for referendum vote on benefit changes.</a:t>
          </a:r>
          <a:endParaRPr lang="en-US" sz="1800" dirty="0">
            <a:latin typeface="Calibri" panose="020F0502020204030204" pitchFamily="34" charset="0"/>
            <a:ea typeface="Calibri" charset="0"/>
            <a:cs typeface="Calibri" panose="020F0502020204030204" pitchFamily="34" charset="0"/>
          </a:endParaRPr>
        </a:p>
      </dgm:t>
    </dgm:pt>
    <dgm:pt modelId="{FD106F30-FED7-4A4D-9063-A51FC1861B8D}" type="parTrans" cxnId="{122438FB-0EB1-4DC7-B97A-C5EDE3236321}">
      <dgm:prSet/>
      <dgm:spPr/>
      <dgm:t>
        <a:bodyPr/>
        <a:lstStyle/>
        <a:p>
          <a:endParaRPr lang="en-US"/>
        </a:p>
      </dgm:t>
    </dgm:pt>
    <dgm:pt modelId="{C5AC6457-3C00-4583-9061-8DA5017D63FF}" type="sibTrans" cxnId="{122438FB-0EB1-4DC7-B97A-C5EDE3236321}">
      <dgm:prSet/>
      <dgm:spPr/>
      <dgm:t>
        <a:bodyPr/>
        <a:lstStyle/>
        <a:p>
          <a:endParaRPr lang="en-US"/>
        </a:p>
      </dgm:t>
    </dgm:pt>
    <dgm:pt modelId="{1E1BD5C7-7E98-4E9C-980A-6231C710F86D}">
      <dgm:prSet custT="1"/>
      <dgm:spPr>
        <a:solidFill>
          <a:srgbClr val="C00000"/>
        </a:solidFill>
      </dgm:spPr>
      <dgm:t>
        <a:bodyPr/>
        <a:lstStyle/>
        <a:p>
          <a:r>
            <a:rPr lang="en-US" sz="2000" b="1" dirty="0">
              <a:latin typeface="+mj-lt"/>
              <a:ea typeface="Calibri" charset="0"/>
              <a:cs typeface="Calibri" charset="0"/>
            </a:rPr>
            <a:t>November</a:t>
          </a:r>
        </a:p>
      </dgm:t>
    </dgm:pt>
    <dgm:pt modelId="{63D0BD99-D324-4743-A063-0F16264E6A03}" type="parTrans" cxnId="{F291143C-5080-4FD6-BEEA-B126FBAFEC70}">
      <dgm:prSet/>
      <dgm:spPr/>
      <dgm:t>
        <a:bodyPr/>
        <a:lstStyle/>
        <a:p>
          <a:endParaRPr lang="en-US"/>
        </a:p>
      </dgm:t>
    </dgm:pt>
    <dgm:pt modelId="{BDC49242-DD3A-494A-A4AF-E750AD6D3DAB}" type="sibTrans" cxnId="{F291143C-5080-4FD6-BEEA-B126FBAFEC70}">
      <dgm:prSet/>
      <dgm:spPr/>
      <dgm:t>
        <a:bodyPr/>
        <a:lstStyle/>
        <a:p>
          <a:endParaRPr lang="en-US"/>
        </a:p>
      </dgm:t>
    </dgm:pt>
    <dgm:pt modelId="{A0B60079-4AAF-49AC-8F08-8A2DFAEE29DB}">
      <dgm:prSet custT="1"/>
      <dgm:spPr/>
      <dgm:t>
        <a:bodyPr lIns="182880" tIns="182880" rIns="182880" bIns="182880"/>
        <a:lstStyle/>
        <a:p>
          <a:pPr marL="0">
            <a:lnSpc>
              <a:spcPct val="100000"/>
            </a:lnSpc>
            <a:buNone/>
          </a:pPr>
          <a:r>
            <a:rPr lang="en-US" sz="1800" dirty="0">
              <a:latin typeface="Calibri" charset="0"/>
              <a:ea typeface="Calibri" charset="0"/>
              <a:cs typeface="Calibri" charset="0"/>
            </a:rPr>
            <a:t>Ballots will be tallied by third-party.</a:t>
          </a:r>
        </a:p>
      </dgm:t>
    </dgm:pt>
    <dgm:pt modelId="{94E190C2-DE76-4E92-9B8B-12C8AC85398D}" type="parTrans" cxnId="{DA65D739-98AB-49B5-B28F-78D06B43157F}">
      <dgm:prSet/>
      <dgm:spPr/>
      <dgm:t>
        <a:bodyPr/>
        <a:lstStyle/>
        <a:p>
          <a:endParaRPr lang="en-US"/>
        </a:p>
      </dgm:t>
    </dgm:pt>
    <dgm:pt modelId="{B3783AFC-A7BD-4A0E-8A53-49FBB33EB50F}" type="sibTrans" cxnId="{DA65D739-98AB-49B5-B28F-78D06B43157F}">
      <dgm:prSet/>
      <dgm:spPr/>
      <dgm:t>
        <a:bodyPr/>
        <a:lstStyle/>
        <a:p>
          <a:endParaRPr lang="en-US"/>
        </a:p>
      </dgm:t>
    </dgm:pt>
    <dgm:pt modelId="{13416990-6629-4AE4-B0B2-7DE8418884DB}">
      <dgm:prSet custT="1"/>
      <dgm:spPr>
        <a:solidFill>
          <a:srgbClr val="C00000"/>
        </a:solidFill>
      </dgm:spPr>
      <dgm:t>
        <a:bodyPr/>
        <a:lstStyle/>
        <a:p>
          <a:r>
            <a:rPr lang="en-US" sz="1800" b="1" dirty="0">
              <a:latin typeface="+mj-lt"/>
              <a:ea typeface="Calibri" charset="0"/>
              <a:cs typeface="Calibri" charset="0"/>
            </a:rPr>
            <a:t>January 1, 2024</a:t>
          </a:r>
        </a:p>
      </dgm:t>
    </dgm:pt>
    <dgm:pt modelId="{180D8207-97DB-48B4-AFB6-E1571502D51D}" type="parTrans" cxnId="{88C7DEFE-ACEF-4A9F-B154-781CBBFCBE18}">
      <dgm:prSet/>
      <dgm:spPr/>
      <dgm:t>
        <a:bodyPr/>
        <a:lstStyle/>
        <a:p>
          <a:endParaRPr lang="en-US"/>
        </a:p>
      </dgm:t>
    </dgm:pt>
    <dgm:pt modelId="{355D6E8A-518E-4B49-955A-8C7CE0CBDA24}" type="sibTrans" cxnId="{88C7DEFE-ACEF-4A9F-B154-781CBBFCBE18}">
      <dgm:prSet/>
      <dgm:spPr/>
      <dgm:t>
        <a:bodyPr/>
        <a:lstStyle/>
        <a:p>
          <a:endParaRPr lang="en-US"/>
        </a:p>
      </dgm:t>
    </dgm:pt>
    <dgm:pt modelId="{8FE81FEC-2664-411F-AEB3-065F29F52751}">
      <dgm:prSet custT="1"/>
      <dgm:spPr/>
      <dgm:t>
        <a:bodyPr lIns="182880" tIns="182880" rIns="182880" bIns="182880"/>
        <a:lstStyle/>
        <a:p>
          <a:pPr marL="0">
            <a:lnSpc>
              <a:spcPct val="100000"/>
            </a:lnSpc>
            <a:buNone/>
          </a:pPr>
          <a:r>
            <a:rPr lang="en-US" sz="1800" b="0" i="0" dirty="0">
              <a:latin typeface="Calibri" panose="020F0502020204030204" pitchFamily="34" charset="0"/>
              <a:cs typeface="Calibri" panose="020F0502020204030204" pitchFamily="34" charset="0"/>
            </a:rPr>
            <a:t>Accrual Rate Changes will take effect.  </a:t>
          </a:r>
        </a:p>
        <a:p>
          <a:pPr marL="0">
            <a:lnSpc>
              <a:spcPct val="100000"/>
            </a:lnSpc>
            <a:buNone/>
          </a:pPr>
          <a:r>
            <a:rPr lang="en-US" sz="1800" b="0" i="0" dirty="0">
              <a:latin typeface="Calibri" panose="020F0502020204030204" pitchFamily="34" charset="0"/>
              <a:cs typeface="Calibri" panose="020F0502020204030204" pitchFamily="34" charset="0"/>
            </a:rPr>
            <a:t>All Previous contributions will be reduced by 30%; 40% or 50%.  </a:t>
          </a:r>
        </a:p>
        <a:p>
          <a:pPr marL="0">
            <a:lnSpc>
              <a:spcPct val="100000"/>
            </a:lnSpc>
            <a:buNone/>
          </a:pPr>
          <a:r>
            <a:rPr lang="en-US" sz="1800" b="0" i="0" dirty="0">
              <a:latin typeface="Calibri" panose="020F0502020204030204" pitchFamily="34" charset="0"/>
              <a:cs typeface="Calibri" panose="020F0502020204030204" pitchFamily="34" charset="0"/>
            </a:rPr>
            <a:t>All new contributions will accrue at 1.75%.</a:t>
          </a:r>
        </a:p>
        <a:p>
          <a:pPr marL="0">
            <a:lnSpc>
              <a:spcPct val="100000"/>
            </a:lnSpc>
            <a:buNone/>
          </a:pPr>
          <a:r>
            <a:rPr lang="en-US" sz="1800" b="0" i="0" dirty="0">
              <a:latin typeface="Calibri" panose="020F0502020204030204" pitchFamily="34" charset="0"/>
              <a:ea typeface="Calibri" charset="0"/>
              <a:cs typeface="Calibri" panose="020F0502020204030204" pitchFamily="34" charset="0"/>
            </a:rPr>
            <a:t>Monthly pension benefits projected to continue being paid for life of Plan.</a:t>
          </a:r>
          <a:endParaRPr lang="en-US" sz="1800" dirty="0">
            <a:latin typeface="Calibri" panose="020F0502020204030204" pitchFamily="34" charset="0"/>
            <a:ea typeface="Calibri" charset="0"/>
            <a:cs typeface="Calibri" panose="020F0502020204030204" pitchFamily="34" charset="0"/>
          </a:endParaRPr>
        </a:p>
      </dgm:t>
    </dgm:pt>
    <dgm:pt modelId="{BCBC007E-0269-421B-9C41-DE26D5C3A822}" type="parTrans" cxnId="{711E093C-AD42-45A4-8D40-A2D39702062E}">
      <dgm:prSet/>
      <dgm:spPr/>
      <dgm:t>
        <a:bodyPr/>
        <a:lstStyle/>
        <a:p>
          <a:endParaRPr lang="en-US"/>
        </a:p>
      </dgm:t>
    </dgm:pt>
    <dgm:pt modelId="{80230EB7-7230-4881-A631-309C07417378}" type="sibTrans" cxnId="{711E093C-AD42-45A4-8D40-A2D39702062E}">
      <dgm:prSet/>
      <dgm:spPr/>
      <dgm:t>
        <a:bodyPr/>
        <a:lstStyle/>
        <a:p>
          <a:endParaRPr lang="en-US"/>
        </a:p>
      </dgm:t>
    </dgm:pt>
    <dgm:pt modelId="{917788B4-4702-452B-A9BF-BD370AC7C91D}" type="pres">
      <dgm:prSet presAssocID="{0DD8915E-DC14-41D6-9BB5-F49E1C265163}" presName="Name0" presStyleCnt="0">
        <dgm:presLayoutVars>
          <dgm:dir/>
          <dgm:animLvl val="lvl"/>
          <dgm:resizeHandles val="exact"/>
        </dgm:presLayoutVars>
      </dgm:prSet>
      <dgm:spPr/>
    </dgm:pt>
    <dgm:pt modelId="{54C7622E-B3EE-4BFC-B751-4B261C400F01}" type="pres">
      <dgm:prSet presAssocID="{CEA68BC1-0214-475A-AAEB-F2C106BEDF3D}" presName="composite" presStyleCnt="0"/>
      <dgm:spPr/>
    </dgm:pt>
    <dgm:pt modelId="{80A1A6DF-0273-4C9F-A1CF-A320F9DB6FD1}" type="pres">
      <dgm:prSet presAssocID="{CEA68BC1-0214-475A-AAEB-F2C106BEDF3D}" presName="parTx" presStyleLbl="alignNode1" presStyleIdx="0" presStyleCnt="5">
        <dgm:presLayoutVars>
          <dgm:chMax val="0"/>
          <dgm:chPref val="0"/>
        </dgm:presLayoutVars>
      </dgm:prSet>
      <dgm:spPr/>
    </dgm:pt>
    <dgm:pt modelId="{910C52EF-D1F5-4581-A150-24B263AF9343}" type="pres">
      <dgm:prSet presAssocID="{CEA68BC1-0214-475A-AAEB-F2C106BEDF3D}" presName="desTx" presStyleLbl="alignAccFollowNode1" presStyleIdx="0" presStyleCnt="5">
        <dgm:presLayoutVars/>
      </dgm:prSet>
      <dgm:spPr/>
    </dgm:pt>
    <dgm:pt modelId="{06DEF15E-2A95-4424-9CA3-93FFF5A22F97}" type="pres">
      <dgm:prSet presAssocID="{D52D63DB-7300-43C9-9B4D-DCAB119753ED}" presName="space" presStyleCnt="0"/>
      <dgm:spPr/>
    </dgm:pt>
    <dgm:pt modelId="{0D1CB9BF-C612-4FA5-A8ED-CBAA77D93857}" type="pres">
      <dgm:prSet presAssocID="{57B30C7E-2C98-474C-972A-4A9F013596F6}" presName="composite" presStyleCnt="0"/>
      <dgm:spPr/>
    </dgm:pt>
    <dgm:pt modelId="{1F484571-9C36-4EBC-94E8-740ECF59A9E8}" type="pres">
      <dgm:prSet presAssocID="{57B30C7E-2C98-474C-972A-4A9F013596F6}" presName="parTx" presStyleLbl="alignNode1" presStyleIdx="1" presStyleCnt="5">
        <dgm:presLayoutVars>
          <dgm:chMax val="0"/>
          <dgm:chPref val="0"/>
        </dgm:presLayoutVars>
      </dgm:prSet>
      <dgm:spPr/>
    </dgm:pt>
    <dgm:pt modelId="{8382FB71-379A-4A42-BEC2-AAF439B565D5}" type="pres">
      <dgm:prSet presAssocID="{57B30C7E-2C98-474C-972A-4A9F013596F6}" presName="desTx" presStyleLbl="alignAccFollowNode1" presStyleIdx="1" presStyleCnt="5">
        <dgm:presLayoutVars/>
      </dgm:prSet>
      <dgm:spPr/>
    </dgm:pt>
    <dgm:pt modelId="{CEAD898F-DA15-46A5-A07C-10D30E78B5E8}" type="pres">
      <dgm:prSet presAssocID="{7F14057D-1A20-4F64-A110-C77AC5F00602}" presName="space" presStyleCnt="0"/>
      <dgm:spPr/>
    </dgm:pt>
    <dgm:pt modelId="{BEA164EE-1450-4AEB-9527-4E22FBF3C1A8}" type="pres">
      <dgm:prSet presAssocID="{0A954AA6-C6B0-4271-8792-CCCE30CE7D69}" presName="composite" presStyleCnt="0"/>
      <dgm:spPr/>
    </dgm:pt>
    <dgm:pt modelId="{6B33ABE5-CEF1-4B39-82C3-F1FC644C0A8F}" type="pres">
      <dgm:prSet presAssocID="{0A954AA6-C6B0-4271-8792-CCCE30CE7D69}" presName="parTx" presStyleLbl="alignNode1" presStyleIdx="2" presStyleCnt="5">
        <dgm:presLayoutVars>
          <dgm:chMax val="0"/>
          <dgm:chPref val="0"/>
        </dgm:presLayoutVars>
      </dgm:prSet>
      <dgm:spPr/>
    </dgm:pt>
    <dgm:pt modelId="{D49AD3F7-B2B6-4709-A43B-C22DEB981B39}" type="pres">
      <dgm:prSet presAssocID="{0A954AA6-C6B0-4271-8792-CCCE30CE7D69}" presName="desTx" presStyleLbl="alignAccFollowNode1" presStyleIdx="2" presStyleCnt="5">
        <dgm:presLayoutVars/>
      </dgm:prSet>
      <dgm:spPr/>
    </dgm:pt>
    <dgm:pt modelId="{C83CA8A9-5873-4873-B14F-2F0E7FB2ABCC}" type="pres">
      <dgm:prSet presAssocID="{7635DF39-FFCE-4F67-A43A-C3F7B847830D}" presName="space" presStyleCnt="0"/>
      <dgm:spPr/>
    </dgm:pt>
    <dgm:pt modelId="{952DF76F-9AB8-4BB6-B004-372FA36D16E3}" type="pres">
      <dgm:prSet presAssocID="{1E1BD5C7-7E98-4E9C-980A-6231C710F86D}" presName="composite" presStyleCnt="0"/>
      <dgm:spPr/>
    </dgm:pt>
    <dgm:pt modelId="{4AE355A7-3A54-47B1-8CB5-F35120F77B1B}" type="pres">
      <dgm:prSet presAssocID="{1E1BD5C7-7E98-4E9C-980A-6231C710F86D}" presName="parTx" presStyleLbl="alignNode1" presStyleIdx="3" presStyleCnt="5">
        <dgm:presLayoutVars>
          <dgm:chMax val="0"/>
          <dgm:chPref val="0"/>
        </dgm:presLayoutVars>
      </dgm:prSet>
      <dgm:spPr/>
    </dgm:pt>
    <dgm:pt modelId="{C0A30CE6-D937-498A-8D1C-AB49CDB4AE52}" type="pres">
      <dgm:prSet presAssocID="{1E1BD5C7-7E98-4E9C-980A-6231C710F86D}" presName="desTx" presStyleLbl="alignAccFollowNode1" presStyleIdx="3" presStyleCnt="5">
        <dgm:presLayoutVars/>
      </dgm:prSet>
      <dgm:spPr/>
    </dgm:pt>
    <dgm:pt modelId="{5F52C0BF-6756-4EC5-B609-DFC97E73A4A5}" type="pres">
      <dgm:prSet presAssocID="{BDC49242-DD3A-494A-A4AF-E750AD6D3DAB}" presName="space" presStyleCnt="0"/>
      <dgm:spPr/>
    </dgm:pt>
    <dgm:pt modelId="{F042507F-C824-490E-948D-BDF8D9C669BD}" type="pres">
      <dgm:prSet presAssocID="{13416990-6629-4AE4-B0B2-7DE8418884DB}" presName="composite" presStyleCnt="0"/>
      <dgm:spPr/>
    </dgm:pt>
    <dgm:pt modelId="{1D3D5FCC-5789-4468-99A6-5D6A676B6013}" type="pres">
      <dgm:prSet presAssocID="{13416990-6629-4AE4-B0B2-7DE8418884DB}" presName="parTx" presStyleLbl="alignNode1" presStyleIdx="4" presStyleCnt="5">
        <dgm:presLayoutVars>
          <dgm:chMax val="0"/>
          <dgm:chPref val="0"/>
        </dgm:presLayoutVars>
      </dgm:prSet>
      <dgm:spPr/>
    </dgm:pt>
    <dgm:pt modelId="{44C7D37A-568B-4A53-88BE-8330DEF7D4A3}" type="pres">
      <dgm:prSet presAssocID="{13416990-6629-4AE4-B0B2-7DE8418884DB}" presName="desTx" presStyleLbl="alignAccFollowNode1" presStyleIdx="4" presStyleCnt="5">
        <dgm:presLayoutVars/>
      </dgm:prSet>
      <dgm:spPr/>
    </dgm:pt>
  </dgm:ptLst>
  <dgm:cxnLst>
    <dgm:cxn modelId="{4A7F6715-186E-49A7-B901-131CC9610C6D}" srcId="{0DD8915E-DC14-41D6-9BB5-F49E1C265163}" destId="{CEA68BC1-0214-475A-AAEB-F2C106BEDF3D}" srcOrd="0" destOrd="0" parTransId="{D39F5498-D166-4D4F-959E-220D13F281F2}" sibTransId="{D52D63DB-7300-43C9-9B4D-DCAB119753ED}"/>
    <dgm:cxn modelId="{88C0D421-0F9D-49BA-8817-FC936CC87FAC}" type="presOf" srcId="{B45FF3C1-5A75-4E4C-B2B6-84B0FAC421C2}" destId="{8382FB71-379A-4A42-BEC2-AAF439B565D5}" srcOrd="0" destOrd="0" presId="urn:microsoft.com/office/officeart/2016/7/layout/HorizontalActionList"/>
    <dgm:cxn modelId="{13126A2F-129D-4762-93CF-9798949EB589}" srcId="{0DD8915E-DC14-41D6-9BB5-F49E1C265163}" destId="{57B30C7E-2C98-474C-972A-4A9F013596F6}" srcOrd="1" destOrd="0" parTransId="{3C56CB1B-7905-41E8-90E6-A55A14BA7821}" sibTransId="{7F14057D-1A20-4F64-A110-C77AC5F00602}"/>
    <dgm:cxn modelId="{61DE8435-87FC-4ED8-A1D9-A0E36224C192}" srcId="{0DD8915E-DC14-41D6-9BB5-F49E1C265163}" destId="{0A954AA6-C6B0-4271-8792-CCCE30CE7D69}" srcOrd="2" destOrd="0" parTransId="{81CA91A9-12C9-4000-A833-6528B617CCA1}" sibTransId="{7635DF39-FFCE-4F67-A43A-C3F7B847830D}"/>
    <dgm:cxn modelId="{DA65D739-98AB-49B5-B28F-78D06B43157F}" srcId="{1E1BD5C7-7E98-4E9C-980A-6231C710F86D}" destId="{A0B60079-4AAF-49AC-8F08-8A2DFAEE29DB}" srcOrd="0" destOrd="0" parTransId="{94E190C2-DE76-4E92-9B8B-12C8AC85398D}" sibTransId="{B3783AFC-A7BD-4A0E-8A53-49FBB33EB50F}"/>
    <dgm:cxn modelId="{711E093C-AD42-45A4-8D40-A2D39702062E}" srcId="{13416990-6629-4AE4-B0B2-7DE8418884DB}" destId="{8FE81FEC-2664-411F-AEB3-065F29F52751}" srcOrd="0" destOrd="0" parTransId="{BCBC007E-0269-421B-9C41-DE26D5C3A822}" sibTransId="{80230EB7-7230-4881-A631-309C07417378}"/>
    <dgm:cxn modelId="{F291143C-5080-4FD6-BEEA-B126FBAFEC70}" srcId="{0DD8915E-DC14-41D6-9BB5-F49E1C265163}" destId="{1E1BD5C7-7E98-4E9C-980A-6231C710F86D}" srcOrd="3" destOrd="0" parTransId="{63D0BD99-D324-4743-A063-0F16264E6A03}" sibTransId="{BDC49242-DD3A-494A-A4AF-E750AD6D3DAB}"/>
    <dgm:cxn modelId="{7AF7564A-7BD3-438E-9B3C-14BD86824042}" type="presOf" srcId="{57B30C7E-2C98-474C-972A-4A9F013596F6}" destId="{1F484571-9C36-4EBC-94E8-740ECF59A9E8}" srcOrd="0" destOrd="0" presId="urn:microsoft.com/office/officeart/2016/7/layout/HorizontalActionList"/>
    <dgm:cxn modelId="{6AFDC150-9F77-4A36-A180-B36F17F720D5}" type="presOf" srcId="{1E1BD5C7-7E98-4E9C-980A-6231C710F86D}" destId="{4AE355A7-3A54-47B1-8CB5-F35120F77B1B}" srcOrd="0" destOrd="0" presId="urn:microsoft.com/office/officeart/2016/7/layout/HorizontalActionList"/>
    <dgm:cxn modelId="{9C4BCC70-6D73-47C9-B488-C135FF971FCD}" type="presOf" srcId="{13416990-6629-4AE4-B0B2-7DE8418884DB}" destId="{1D3D5FCC-5789-4468-99A6-5D6A676B6013}" srcOrd="0" destOrd="0" presId="urn:microsoft.com/office/officeart/2016/7/layout/HorizontalActionList"/>
    <dgm:cxn modelId="{E6E94786-140A-4645-ACBD-B11A56308E02}" srcId="{CEA68BC1-0214-475A-AAEB-F2C106BEDF3D}" destId="{6E78410F-604C-43A6-A991-1F6A0685C76E}" srcOrd="0" destOrd="0" parTransId="{B87758DC-95B9-415D-8FA2-3A592F03EEB6}" sibTransId="{81ADE71D-3BBC-45B9-8FE7-89C53F21FB8E}"/>
    <dgm:cxn modelId="{77938B8A-5AD8-4A5E-A030-55E04EAC32E6}" type="presOf" srcId="{6E78410F-604C-43A6-A991-1F6A0685C76E}" destId="{910C52EF-D1F5-4581-A150-24B263AF9343}" srcOrd="0" destOrd="0" presId="urn:microsoft.com/office/officeart/2016/7/layout/HorizontalActionList"/>
    <dgm:cxn modelId="{E440549C-0098-4200-80A6-FF88137F160F}" type="presOf" srcId="{0DD8915E-DC14-41D6-9BB5-F49E1C265163}" destId="{917788B4-4702-452B-A9BF-BD370AC7C91D}" srcOrd="0" destOrd="0" presId="urn:microsoft.com/office/officeart/2016/7/layout/HorizontalActionList"/>
    <dgm:cxn modelId="{B33405B2-B51D-4E21-BC61-F0A17B517544}" type="presOf" srcId="{A0B60079-4AAF-49AC-8F08-8A2DFAEE29DB}" destId="{C0A30CE6-D937-498A-8D1C-AB49CDB4AE52}" srcOrd="0" destOrd="0" presId="urn:microsoft.com/office/officeart/2016/7/layout/HorizontalActionList"/>
    <dgm:cxn modelId="{D6AF6FC0-4B56-4246-AC09-69D41F1CFC6B}" srcId="{57B30C7E-2C98-474C-972A-4A9F013596F6}" destId="{B45FF3C1-5A75-4E4C-B2B6-84B0FAC421C2}" srcOrd="0" destOrd="0" parTransId="{34A81C80-FF70-48EA-B442-BDB1EF403754}" sibTransId="{5B9815BA-8A8F-4251-B182-AD39A4FE26DD}"/>
    <dgm:cxn modelId="{B4983ACB-8E8C-4A2A-9B18-8617D7E17A77}" type="presOf" srcId="{838BD54C-88AD-40D7-AF5F-AB65EB0898A5}" destId="{D49AD3F7-B2B6-4709-A43B-C22DEB981B39}" srcOrd="0" destOrd="0" presId="urn:microsoft.com/office/officeart/2016/7/layout/HorizontalActionList"/>
    <dgm:cxn modelId="{F287A5D1-1293-47FF-AD35-F35BD7DB7217}" type="presOf" srcId="{8FE81FEC-2664-411F-AEB3-065F29F52751}" destId="{44C7D37A-568B-4A53-88BE-8330DEF7D4A3}" srcOrd="0" destOrd="0" presId="urn:microsoft.com/office/officeart/2016/7/layout/HorizontalActionList"/>
    <dgm:cxn modelId="{9AF54BDB-DAB3-4B24-A529-369FFC39451F}" type="presOf" srcId="{0A954AA6-C6B0-4271-8792-CCCE30CE7D69}" destId="{6B33ABE5-CEF1-4B39-82C3-F1FC644C0A8F}" srcOrd="0" destOrd="0" presId="urn:microsoft.com/office/officeart/2016/7/layout/HorizontalActionList"/>
    <dgm:cxn modelId="{E3F2F5EC-16B1-4C58-9182-F30E78C8D17D}" type="presOf" srcId="{CEA68BC1-0214-475A-AAEB-F2C106BEDF3D}" destId="{80A1A6DF-0273-4C9F-A1CF-A320F9DB6FD1}" srcOrd="0" destOrd="0" presId="urn:microsoft.com/office/officeart/2016/7/layout/HorizontalActionList"/>
    <dgm:cxn modelId="{122438FB-0EB1-4DC7-B97A-C5EDE3236321}" srcId="{0A954AA6-C6B0-4271-8792-CCCE30CE7D69}" destId="{838BD54C-88AD-40D7-AF5F-AB65EB0898A5}" srcOrd="0" destOrd="0" parTransId="{FD106F30-FED7-4A4D-9063-A51FC1861B8D}" sibTransId="{C5AC6457-3C00-4583-9061-8DA5017D63FF}"/>
    <dgm:cxn modelId="{88C7DEFE-ACEF-4A9F-B154-781CBBFCBE18}" srcId="{0DD8915E-DC14-41D6-9BB5-F49E1C265163}" destId="{13416990-6629-4AE4-B0B2-7DE8418884DB}" srcOrd="4" destOrd="0" parTransId="{180D8207-97DB-48B4-AFB6-E1571502D51D}" sibTransId="{355D6E8A-518E-4B49-955A-8C7CE0CBDA24}"/>
    <dgm:cxn modelId="{33ECD332-58AF-4E88-A500-D1240A9110AD}" type="presParOf" srcId="{917788B4-4702-452B-A9BF-BD370AC7C91D}" destId="{54C7622E-B3EE-4BFC-B751-4B261C400F01}" srcOrd="0" destOrd="0" presId="urn:microsoft.com/office/officeart/2016/7/layout/HorizontalActionList"/>
    <dgm:cxn modelId="{235818C5-3573-4908-AEE0-3A7896555462}" type="presParOf" srcId="{54C7622E-B3EE-4BFC-B751-4B261C400F01}" destId="{80A1A6DF-0273-4C9F-A1CF-A320F9DB6FD1}" srcOrd="0" destOrd="0" presId="urn:microsoft.com/office/officeart/2016/7/layout/HorizontalActionList"/>
    <dgm:cxn modelId="{33438145-C485-436C-AD90-2BC58FD45BD2}" type="presParOf" srcId="{54C7622E-B3EE-4BFC-B751-4B261C400F01}" destId="{910C52EF-D1F5-4581-A150-24B263AF9343}" srcOrd="1" destOrd="0" presId="urn:microsoft.com/office/officeart/2016/7/layout/HorizontalActionList"/>
    <dgm:cxn modelId="{0EA76779-6AA3-4942-8892-7B9CDEB74548}" type="presParOf" srcId="{917788B4-4702-452B-A9BF-BD370AC7C91D}" destId="{06DEF15E-2A95-4424-9CA3-93FFF5A22F97}" srcOrd="1" destOrd="0" presId="urn:microsoft.com/office/officeart/2016/7/layout/HorizontalActionList"/>
    <dgm:cxn modelId="{57A61824-4682-4CED-A1C9-A568972EE94D}" type="presParOf" srcId="{917788B4-4702-452B-A9BF-BD370AC7C91D}" destId="{0D1CB9BF-C612-4FA5-A8ED-CBAA77D93857}" srcOrd="2" destOrd="0" presId="urn:microsoft.com/office/officeart/2016/7/layout/HorizontalActionList"/>
    <dgm:cxn modelId="{7A2FA531-FB20-457D-BFF0-44C485415D15}" type="presParOf" srcId="{0D1CB9BF-C612-4FA5-A8ED-CBAA77D93857}" destId="{1F484571-9C36-4EBC-94E8-740ECF59A9E8}" srcOrd="0" destOrd="0" presId="urn:microsoft.com/office/officeart/2016/7/layout/HorizontalActionList"/>
    <dgm:cxn modelId="{9BCEDA81-6667-4C17-AFA8-2C42082BF207}" type="presParOf" srcId="{0D1CB9BF-C612-4FA5-A8ED-CBAA77D93857}" destId="{8382FB71-379A-4A42-BEC2-AAF439B565D5}" srcOrd="1" destOrd="0" presId="urn:microsoft.com/office/officeart/2016/7/layout/HorizontalActionList"/>
    <dgm:cxn modelId="{5A057344-D843-4EDB-84B0-60D5D1347B9F}" type="presParOf" srcId="{917788B4-4702-452B-A9BF-BD370AC7C91D}" destId="{CEAD898F-DA15-46A5-A07C-10D30E78B5E8}" srcOrd="3" destOrd="0" presId="urn:microsoft.com/office/officeart/2016/7/layout/HorizontalActionList"/>
    <dgm:cxn modelId="{8508FC8E-9136-4A97-9AA3-FFDDDB3B40AE}" type="presParOf" srcId="{917788B4-4702-452B-A9BF-BD370AC7C91D}" destId="{BEA164EE-1450-4AEB-9527-4E22FBF3C1A8}" srcOrd="4" destOrd="0" presId="urn:microsoft.com/office/officeart/2016/7/layout/HorizontalActionList"/>
    <dgm:cxn modelId="{657D2BC0-01E3-4AB6-A185-AF8A8BDB41EA}" type="presParOf" srcId="{BEA164EE-1450-4AEB-9527-4E22FBF3C1A8}" destId="{6B33ABE5-CEF1-4B39-82C3-F1FC644C0A8F}" srcOrd="0" destOrd="0" presId="urn:microsoft.com/office/officeart/2016/7/layout/HorizontalActionList"/>
    <dgm:cxn modelId="{D58411C6-0DF5-4662-9901-DA23240E83B9}" type="presParOf" srcId="{BEA164EE-1450-4AEB-9527-4E22FBF3C1A8}" destId="{D49AD3F7-B2B6-4709-A43B-C22DEB981B39}" srcOrd="1" destOrd="0" presId="urn:microsoft.com/office/officeart/2016/7/layout/HorizontalActionList"/>
    <dgm:cxn modelId="{3F6A4F5F-E2A5-4931-86E6-12BB70DD5E96}" type="presParOf" srcId="{917788B4-4702-452B-A9BF-BD370AC7C91D}" destId="{C83CA8A9-5873-4873-B14F-2F0E7FB2ABCC}" srcOrd="5" destOrd="0" presId="urn:microsoft.com/office/officeart/2016/7/layout/HorizontalActionList"/>
    <dgm:cxn modelId="{4C32C92D-DDF9-49A1-AF89-0235CF9C71B7}" type="presParOf" srcId="{917788B4-4702-452B-A9BF-BD370AC7C91D}" destId="{952DF76F-9AB8-4BB6-B004-372FA36D16E3}" srcOrd="6" destOrd="0" presId="urn:microsoft.com/office/officeart/2016/7/layout/HorizontalActionList"/>
    <dgm:cxn modelId="{57417539-B51B-4234-AEE5-F533ECC107BB}" type="presParOf" srcId="{952DF76F-9AB8-4BB6-B004-372FA36D16E3}" destId="{4AE355A7-3A54-47B1-8CB5-F35120F77B1B}" srcOrd="0" destOrd="0" presId="urn:microsoft.com/office/officeart/2016/7/layout/HorizontalActionList"/>
    <dgm:cxn modelId="{17742994-33B7-461E-8138-938D77B15D79}" type="presParOf" srcId="{952DF76F-9AB8-4BB6-B004-372FA36D16E3}" destId="{C0A30CE6-D937-498A-8D1C-AB49CDB4AE52}" srcOrd="1" destOrd="0" presId="urn:microsoft.com/office/officeart/2016/7/layout/HorizontalActionList"/>
    <dgm:cxn modelId="{63E4F875-88CC-449C-98C8-8CCD36740115}" type="presParOf" srcId="{917788B4-4702-452B-A9BF-BD370AC7C91D}" destId="{5F52C0BF-6756-4EC5-B609-DFC97E73A4A5}" srcOrd="7" destOrd="0" presId="urn:microsoft.com/office/officeart/2016/7/layout/HorizontalActionList"/>
    <dgm:cxn modelId="{008A04F8-CCA8-463D-A028-8F7B8B5DED82}" type="presParOf" srcId="{917788B4-4702-452B-A9BF-BD370AC7C91D}" destId="{F042507F-C824-490E-948D-BDF8D9C669BD}" srcOrd="8" destOrd="0" presId="urn:microsoft.com/office/officeart/2016/7/layout/HorizontalActionList"/>
    <dgm:cxn modelId="{1AE7904C-A54A-4252-8559-6AFDB410BC10}" type="presParOf" srcId="{F042507F-C824-490E-948D-BDF8D9C669BD}" destId="{1D3D5FCC-5789-4468-99A6-5D6A676B6013}" srcOrd="0" destOrd="0" presId="urn:microsoft.com/office/officeart/2016/7/layout/HorizontalActionList"/>
    <dgm:cxn modelId="{52C4214A-785F-4BE4-BD04-5A0C4ABD5272}" type="presParOf" srcId="{F042507F-C824-490E-948D-BDF8D9C669BD}" destId="{44C7D37A-568B-4A53-88BE-8330DEF7D4A3}"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1A6DF-0273-4C9F-A1CF-A320F9DB6FD1}">
      <dsp:nvSpPr>
        <dsp:cNvPr id="0" name=""/>
        <dsp:cNvSpPr/>
      </dsp:nvSpPr>
      <dsp:spPr>
        <a:xfrm>
          <a:off x="7810" y="69402"/>
          <a:ext cx="2202396" cy="660719"/>
        </a:xfrm>
        <a:prstGeom prst="rect">
          <a:avLst/>
        </a:prstGeom>
        <a:solidFill>
          <a:srgbClr val="C00000"/>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038" tIns="174038" rIns="174038" bIns="174038"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mj-lt"/>
            </a:rPr>
            <a:t>August</a:t>
          </a:r>
        </a:p>
      </dsp:txBody>
      <dsp:txXfrm>
        <a:off x="7810" y="69402"/>
        <a:ext cx="2202396" cy="660719"/>
      </dsp:txXfrm>
    </dsp:sp>
    <dsp:sp modelId="{910C52EF-D1F5-4581-A150-24B263AF9343}">
      <dsp:nvSpPr>
        <dsp:cNvPr id="0" name=""/>
        <dsp:cNvSpPr/>
      </dsp:nvSpPr>
      <dsp:spPr>
        <a:xfrm>
          <a:off x="7810" y="730121"/>
          <a:ext cx="2202396" cy="442422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800100">
            <a:lnSpc>
              <a:spcPct val="100000"/>
            </a:lnSpc>
            <a:spcBef>
              <a:spcPct val="0"/>
            </a:spcBef>
            <a:spcAft>
              <a:spcPct val="35000"/>
            </a:spcAft>
            <a:buNone/>
          </a:pPr>
          <a:r>
            <a:rPr lang="en-US" sz="1800" b="0" i="0" kern="1200" dirty="0">
              <a:latin typeface="Calibri" panose="020F0502020204030204" pitchFamily="34" charset="0"/>
              <a:cs typeface="Calibri" panose="020F0502020204030204" pitchFamily="34" charset="0"/>
            </a:rPr>
            <a:t>Education on proposed reductions will occur.  </a:t>
          </a:r>
        </a:p>
        <a:p>
          <a:pPr marL="0" lvl="0" indent="0" algn="l" defTabSz="800100">
            <a:lnSpc>
              <a:spcPct val="100000"/>
            </a:lnSpc>
            <a:spcBef>
              <a:spcPct val="0"/>
            </a:spcBef>
            <a:spcAft>
              <a:spcPct val="35000"/>
            </a:spcAft>
            <a:buNone/>
          </a:pPr>
          <a:r>
            <a:rPr lang="en-US" sz="1800" b="0" i="0" kern="1200" dirty="0">
              <a:latin typeface="Calibri" panose="020F0502020204030204" pitchFamily="34" charset="0"/>
              <a:cs typeface="Calibri" panose="020F0502020204030204" pitchFamily="34" charset="0"/>
            </a:rPr>
            <a:t>Informational sessions will be held in-person and virtually for requesting Locals.  </a:t>
          </a:r>
        </a:p>
        <a:p>
          <a:pPr marL="0" lvl="0" indent="0" algn="l" defTabSz="800100">
            <a:lnSpc>
              <a:spcPct val="100000"/>
            </a:lnSpc>
            <a:spcBef>
              <a:spcPct val="0"/>
            </a:spcBef>
            <a:spcAft>
              <a:spcPct val="35000"/>
            </a:spcAft>
            <a:buNone/>
          </a:pPr>
          <a:r>
            <a:rPr lang="en-US" sz="1800" b="0" i="0" kern="1200" dirty="0">
              <a:latin typeface="Calibri" panose="020F0502020204030204" pitchFamily="34" charset="0"/>
              <a:ea typeface="Calibri" charset="0"/>
              <a:cs typeface="Calibri" panose="020F0502020204030204" pitchFamily="34" charset="0"/>
            </a:rPr>
            <a:t>FAQ mailer sent to all participants. </a:t>
          </a:r>
          <a:endParaRPr lang="en-US" sz="1800" kern="1200" dirty="0">
            <a:latin typeface="Calibri" panose="020F0502020204030204" pitchFamily="34" charset="0"/>
            <a:ea typeface="Calibri" charset="0"/>
            <a:cs typeface="Calibri" panose="020F0502020204030204" pitchFamily="34" charset="0"/>
          </a:endParaRPr>
        </a:p>
      </dsp:txBody>
      <dsp:txXfrm>
        <a:off x="7810" y="730121"/>
        <a:ext cx="2202396" cy="4424229"/>
      </dsp:txXfrm>
    </dsp:sp>
    <dsp:sp modelId="{1F484571-9C36-4EBC-94E8-740ECF59A9E8}">
      <dsp:nvSpPr>
        <dsp:cNvPr id="0" name=""/>
        <dsp:cNvSpPr/>
      </dsp:nvSpPr>
      <dsp:spPr>
        <a:xfrm>
          <a:off x="2318101" y="69402"/>
          <a:ext cx="2202396" cy="660719"/>
        </a:xfrm>
        <a:prstGeom prst="rect">
          <a:avLst/>
        </a:prstGeom>
        <a:solidFill>
          <a:srgbClr val="C00000"/>
        </a:solidFill>
        <a:ln w="12700" cap="flat" cmpd="sng" algn="ctr">
          <a:solidFill>
            <a:schemeClr val="accent2">
              <a:hueOff val="287373"/>
              <a:satOff val="-4693"/>
              <a:lumOff val="29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038" tIns="174038" rIns="174038" bIns="174038"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ea typeface="Calibri" charset="0"/>
              <a:cs typeface="Calibri" charset="0"/>
            </a:rPr>
            <a:t>September</a:t>
          </a:r>
        </a:p>
      </dsp:txBody>
      <dsp:txXfrm>
        <a:off x="2318101" y="69402"/>
        <a:ext cx="2202396" cy="660719"/>
      </dsp:txXfrm>
    </dsp:sp>
    <dsp:sp modelId="{8382FB71-379A-4A42-BEC2-AAF439B565D5}">
      <dsp:nvSpPr>
        <dsp:cNvPr id="0" name=""/>
        <dsp:cNvSpPr/>
      </dsp:nvSpPr>
      <dsp:spPr>
        <a:xfrm>
          <a:off x="2318101" y="730121"/>
          <a:ext cx="2202396" cy="4424229"/>
        </a:xfrm>
        <a:prstGeom prst="rect">
          <a:avLst/>
        </a:prstGeom>
        <a:solidFill>
          <a:schemeClr val="accent2">
            <a:tint val="40000"/>
            <a:alpha val="90000"/>
            <a:hueOff val="373165"/>
            <a:satOff val="-6938"/>
            <a:lumOff val="-322"/>
            <a:alphaOff val="0"/>
          </a:schemeClr>
        </a:solidFill>
        <a:ln w="12700" cap="flat" cmpd="sng" algn="ctr">
          <a:solidFill>
            <a:schemeClr val="accent2">
              <a:tint val="40000"/>
              <a:alpha val="90000"/>
              <a:hueOff val="373165"/>
              <a:satOff val="-6938"/>
              <a:lumOff val="-3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800100">
            <a:lnSpc>
              <a:spcPct val="100000"/>
            </a:lnSpc>
            <a:spcBef>
              <a:spcPct val="0"/>
            </a:spcBef>
            <a:spcAft>
              <a:spcPct val="35000"/>
            </a:spcAft>
            <a:buNone/>
          </a:pPr>
          <a:r>
            <a:rPr lang="en-US" sz="1800" b="0" i="0" kern="1200" dirty="0">
              <a:latin typeface="Calibri" panose="020F0502020204030204" pitchFamily="34" charset="0"/>
              <a:cs typeface="Calibri" panose="020F0502020204030204" pitchFamily="34" charset="0"/>
            </a:rPr>
            <a:t>Locals will hold Meeting for vote on benefit adjustment proposal.</a:t>
          </a:r>
          <a:endParaRPr lang="en-US" sz="1800" kern="1200" dirty="0">
            <a:latin typeface="Calibri" panose="020F0502020204030204" pitchFamily="34" charset="0"/>
            <a:ea typeface="Calibri" charset="0"/>
            <a:cs typeface="Calibri" panose="020F0502020204030204" pitchFamily="34" charset="0"/>
          </a:endParaRPr>
        </a:p>
      </dsp:txBody>
      <dsp:txXfrm>
        <a:off x="2318101" y="730121"/>
        <a:ext cx="2202396" cy="4424229"/>
      </dsp:txXfrm>
    </dsp:sp>
    <dsp:sp modelId="{6B33ABE5-CEF1-4B39-82C3-F1FC644C0A8F}">
      <dsp:nvSpPr>
        <dsp:cNvPr id="0" name=""/>
        <dsp:cNvSpPr/>
      </dsp:nvSpPr>
      <dsp:spPr>
        <a:xfrm>
          <a:off x="4628393" y="69402"/>
          <a:ext cx="2202396" cy="660719"/>
        </a:xfrm>
        <a:prstGeom prst="rect">
          <a:avLst/>
        </a:prstGeom>
        <a:solidFill>
          <a:srgbClr val="C00000"/>
        </a:solidFill>
        <a:ln w="12700" cap="flat" cmpd="sng" algn="ctr">
          <a:solidFill>
            <a:schemeClr val="accent2">
              <a:hueOff val="574745"/>
              <a:satOff val="-9386"/>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038" tIns="174038" rIns="174038" bIns="174038"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ea typeface="Calibri" charset="0"/>
              <a:cs typeface="Calibri" charset="0"/>
            </a:rPr>
            <a:t>October</a:t>
          </a:r>
          <a:endParaRPr lang="en-US" sz="2100" b="1" kern="1200" dirty="0">
            <a:latin typeface="+mj-lt"/>
            <a:ea typeface="Calibri" charset="0"/>
            <a:cs typeface="Calibri" charset="0"/>
          </a:endParaRPr>
        </a:p>
      </dsp:txBody>
      <dsp:txXfrm>
        <a:off x="4628393" y="69402"/>
        <a:ext cx="2202396" cy="660719"/>
      </dsp:txXfrm>
    </dsp:sp>
    <dsp:sp modelId="{D49AD3F7-B2B6-4709-A43B-C22DEB981B39}">
      <dsp:nvSpPr>
        <dsp:cNvPr id="0" name=""/>
        <dsp:cNvSpPr/>
      </dsp:nvSpPr>
      <dsp:spPr>
        <a:xfrm>
          <a:off x="4628393" y="730121"/>
          <a:ext cx="2202396" cy="4424229"/>
        </a:xfrm>
        <a:prstGeom prst="rect">
          <a:avLst/>
        </a:prstGeom>
        <a:solidFill>
          <a:schemeClr val="accent2">
            <a:tint val="40000"/>
            <a:alpha val="90000"/>
            <a:hueOff val="746329"/>
            <a:satOff val="-13875"/>
            <a:lumOff val="-645"/>
            <a:alphaOff val="0"/>
          </a:schemeClr>
        </a:solidFill>
        <a:ln w="12700" cap="flat" cmpd="sng" algn="ctr">
          <a:solidFill>
            <a:schemeClr val="accent2">
              <a:tint val="40000"/>
              <a:alpha val="90000"/>
              <a:hueOff val="746329"/>
              <a:satOff val="-13875"/>
              <a:lumOff val="-6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800100">
            <a:lnSpc>
              <a:spcPct val="100000"/>
            </a:lnSpc>
            <a:spcBef>
              <a:spcPct val="0"/>
            </a:spcBef>
            <a:spcAft>
              <a:spcPct val="35000"/>
            </a:spcAft>
            <a:buNone/>
          </a:pPr>
          <a:r>
            <a:rPr lang="en-US" sz="1800" b="0" i="0" kern="1200" dirty="0">
              <a:latin typeface="Calibri" panose="020F0502020204030204" pitchFamily="34" charset="0"/>
              <a:cs typeface="Calibri" panose="020F0502020204030204" pitchFamily="34" charset="0"/>
            </a:rPr>
            <a:t>If Locals approve, ballots will be mailed to active and retired participants for referendum vote on benefit changes.</a:t>
          </a:r>
          <a:endParaRPr lang="en-US" sz="1800" kern="1200" dirty="0">
            <a:latin typeface="Calibri" panose="020F0502020204030204" pitchFamily="34" charset="0"/>
            <a:ea typeface="Calibri" charset="0"/>
            <a:cs typeface="Calibri" panose="020F0502020204030204" pitchFamily="34" charset="0"/>
          </a:endParaRPr>
        </a:p>
      </dsp:txBody>
      <dsp:txXfrm>
        <a:off x="4628393" y="730121"/>
        <a:ext cx="2202396" cy="4424229"/>
      </dsp:txXfrm>
    </dsp:sp>
    <dsp:sp modelId="{4AE355A7-3A54-47B1-8CB5-F35120F77B1B}">
      <dsp:nvSpPr>
        <dsp:cNvPr id="0" name=""/>
        <dsp:cNvSpPr/>
      </dsp:nvSpPr>
      <dsp:spPr>
        <a:xfrm>
          <a:off x="6938684" y="69402"/>
          <a:ext cx="2202396" cy="660719"/>
        </a:xfrm>
        <a:prstGeom prst="rect">
          <a:avLst/>
        </a:prstGeom>
        <a:solidFill>
          <a:srgbClr val="C00000"/>
        </a:solidFill>
        <a:ln w="12700" cap="flat" cmpd="sng" algn="ctr">
          <a:solidFill>
            <a:schemeClr val="accent2">
              <a:hueOff val="862118"/>
              <a:satOff val="-14079"/>
              <a:lumOff val="88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038" tIns="174038" rIns="174038" bIns="174038"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ea typeface="Calibri" charset="0"/>
              <a:cs typeface="Calibri" charset="0"/>
            </a:rPr>
            <a:t>November</a:t>
          </a:r>
        </a:p>
      </dsp:txBody>
      <dsp:txXfrm>
        <a:off x="6938684" y="69402"/>
        <a:ext cx="2202396" cy="660719"/>
      </dsp:txXfrm>
    </dsp:sp>
    <dsp:sp modelId="{C0A30CE6-D937-498A-8D1C-AB49CDB4AE52}">
      <dsp:nvSpPr>
        <dsp:cNvPr id="0" name=""/>
        <dsp:cNvSpPr/>
      </dsp:nvSpPr>
      <dsp:spPr>
        <a:xfrm>
          <a:off x="6938684" y="730121"/>
          <a:ext cx="2202396" cy="4424229"/>
        </a:xfrm>
        <a:prstGeom prst="rect">
          <a:avLst/>
        </a:prstGeom>
        <a:solidFill>
          <a:schemeClr val="accent2">
            <a:tint val="40000"/>
            <a:alpha val="90000"/>
            <a:hueOff val="1119494"/>
            <a:satOff val="-20813"/>
            <a:lumOff val="-967"/>
            <a:alphaOff val="0"/>
          </a:schemeClr>
        </a:solidFill>
        <a:ln w="12700" cap="flat" cmpd="sng" algn="ctr">
          <a:solidFill>
            <a:schemeClr val="accent2">
              <a:tint val="40000"/>
              <a:alpha val="90000"/>
              <a:hueOff val="1119494"/>
              <a:satOff val="-20813"/>
              <a:lumOff val="-9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800100">
            <a:lnSpc>
              <a:spcPct val="100000"/>
            </a:lnSpc>
            <a:spcBef>
              <a:spcPct val="0"/>
            </a:spcBef>
            <a:spcAft>
              <a:spcPct val="35000"/>
            </a:spcAft>
            <a:buNone/>
          </a:pPr>
          <a:r>
            <a:rPr lang="en-US" sz="1800" kern="1200" dirty="0">
              <a:latin typeface="Calibri" charset="0"/>
              <a:ea typeface="Calibri" charset="0"/>
              <a:cs typeface="Calibri" charset="0"/>
            </a:rPr>
            <a:t>Ballots will be tallied by third-party.</a:t>
          </a:r>
        </a:p>
      </dsp:txBody>
      <dsp:txXfrm>
        <a:off x="6938684" y="730121"/>
        <a:ext cx="2202396" cy="4424229"/>
      </dsp:txXfrm>
    </dsp:sp>
    <dsp:sp modelId="{1D3D5FCC-5789-4468-99A6-5D6A676B6013}">
      <dsp:nvSpPr>
        <dsp:cNvPr id="0" name=""/>
        <dsp:cNvSpPr/>
      </dsp:nvSpPr>
      <dsp:spPr>
        <a:xfrm>
          <a:off x="9248976" y="69402"/>
          <a:ext cx="2202396" cy="660719"/>
        </a:xfrm>
        <a:prstGeom prst="rect">
          <a:avLst/>
        </a:prstGeom>
        <a:solidFill>
          <a:srgbClr val="C00000"/>
        </a:solidFill>
        <a:ln w="12700" cap="flat" cmpd="sng" algn="ctr">
          <a:solidFill>
            <a:schemeClr val="accent2">
              <a:hueOff val="1149490"/>
              <a:satOff val="-18772"/>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038" tIns="174038" rIns="174038" bIns="174038"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ea typeface="Calibri" charset="0"/>
              <a:cs typeface="Calibri" charset="0"/>
            </a:rPr>
            <a:t>January 1, 2024</a:t>
          </a:r>
        </a:p>
      </dsp:txBody>
      <dsp:txXfrm>
        <a:off x="9248976" y="69402"/>
        <a:ext cx="2202396" cy="660719"/>
      </dsp:txXfrm>
    </dsp:sp>
    <dsp:sp modelId="{44C7D37A-568B-4A53-88BE-8330DEF7D4A3}">
      <dsp:nvSpPr>
        <dsp:cNvPr id="0" name=""/>
        <dsp:cNvSpPr/>
      </dsp:nvSpPr>
      <dsp:spPr>
        <a:xfrm>
          <a:off x="9248976" y="730121"/>
          <a:ext cx="2202396" cy="4424229"/>
        </a:xfrm>
        <a:prstGeom prst="rect">
          <a:avLst/>
        </a:prstGeom>
        <a:solidFill>
          <a:schemeClr val="accent2">
            <a:tint val="40000"/>
            <a:alpha val="90000"/>
            <a:hueOff val="1492659"/>
            <a:satOff val="-27750"/>
            <a:lumOff val="-1290"/>
            <a:alphaOff val="0"/>
          </a:schemeClr>
        </a:solidFill>
        <a:ln w="12700" cap="flat" cmpd="sng" algn="ctr">
          <a:solidFill>
            <a:schemeClr val="accent2">
              <a:tint val="40000"/>
              <a:alpha val="90000"/>
              <a:hueOff val="1492659"/>
              <a:satOff val="-27750"/>
              <a:lumOff val="-12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800100">
            <a:lnSpc>
              <a:spcPct val="100000"/>
            </a:lnSpc>
            <a:spcBef>
              <a:spcPct val="0"/>
            </a:spcBef>
            <a:spcAft>
              <a:spcPct val="35000"/>
            </a:spcAft>
            <a:buNone/>
          </a:pPr>
          <a:r>
            <a:rPr lang="en-US" sz="1800" b="0" i="0" kern="1200" dirty="0">
              <a:latin typeface="Calibri" panose="020F0502020204030204" pitchFamily="34" charset="0"/>
              <a:cs typeface="Calibri" panose="020F0502020204030204" pitchFamily="34" charset="0"/>
            </a:rPr>
            <a:t>Accrual Rate Changes will take effect.  </a:t>
          </a:r>
        </a:p>
        <a:p>
          <a:pPr marL="0" lvl="0" indent="0" algn="l" defTabSz="800100">
            <a:lnSpc>
              <a:spcPct val="100000"/>
            </a:lnSpc>
            <a:spcBef>
              <a:spcPct val="0"/>
            </a:spcBef>
            <a:spcAft>
              <a:spcPct val="35000"/>
            </a:spcAft>
            <a:buNone/>
          </a:pPr>
          <a:r>
            <a:rPr lang="en-US" sz="1800" b="0" i="0" kern="1200" dirty="0">
              <a:latin typeface="Calibri" panose="020F0502020204030204" pitchFamily="34" charset="0"/>
              <a:cs typeface="Calibri" panose="020F0502020204030204" pitchFamily="34" charset="0"/>
            </a:rPr>
            <a:t>All Previous contributions will be reduced by 30%; 40% or 50%.  </a:t>
          </a:r>
        </a:p>
        <a:p>
          <a:pPr marL="0" lvl="0" indent="0" algn="l" defTabSz="800100">
            <a:lnSpc>
              <a:spcPct val="100000"/>
            </a:lnSpc>
            <a:spcBef>
              <a:spcPct val="0"/>
            </a:spcBef>
            <a:spcAft>
              <a:spcPct val="35000"/>
            </a:spcAft>
            <a:buNone/>
          </a:pPr>
          <a:r>
            <a:rPr lang="en-US" sz="1800" b="0" i="0" kern="1200" dirty="0">
              <a:latin typeface="Calibri" panose="020F0502020204030204" pitchFamily="34" charset="0"/>
              <a:cs typeface="Calibri" panose="020F0502020204030204" pitchFamily="34" charset="0"/>
            </a:rPr>
            <a:t>All new contributions will accrue at 1.75%.</a:t>
          </a:r>
        </a:p>
        <a:p>
          <a:pPr marL="0" lvl="0" indent="0" algn="l" defTabSz="800100">
            <a:lnSpc>
              <a:spcPct val="100000"/>
            </a:lnSpc>
            <a:spcBef>
              <a:spcPct val="0"/>
            </a:spcBef>
            <a:spcAft>
              <a:spcPct val="35000"/>
            </a:spcAft>
            <a:buNone/>
          </a:pPr>
          <a:r>
            <a:rPr lang="en-US" sz="1800" b="0" i="0" kern="1200" dirty="0">
              <a:latin typeface="Calibri" panose="020F0502020204030204" pitchFamily="34" charset="0"/>
              <a:ea typeface="Calibri" charset="0"/>
              <a:cs typeface="Calibri" panose="020F0502020204030204" pitchFamily="34" charset="0"/>
            </a:rPr>
            <a:t>Monthly pension benefits projected to continue being paid for life of Plan.</a:t>
          </a:r>
          <a:endParaRPr lang="en-US" sz="1800" kern="1200" dirty="0">
            <a:latin typeface="Calibri" panose="020F0502020204030204" pitchFamily="34" charset="0"/>
            <a:ea typeface="Calibri" charset="0"/>
            <a:cs typeface="Calibri" panose="020F0502020204030204" pitchFamily="34" charset="0"/>
          </a:endParaRPr>
        </a:p>
      </dsp:txBody>
      <dsp:txXfrm>
        <a:off x="9248976" y="730121"/>
        <a:ext cx="2202396" cy="4424229"/>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C026C9-4C52-4B60-A858-A50E4BE56D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6160113-35DB-4BB4-9269-631D6FEB5E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10D272-305C-421E-A9EF-95D63D599B42}" type="datetimeFigureOut">
              <a:rPr lang="en-US" smtClean="0"/>
              <a:t>8/11/2023</a:t>
            </a:fld>
            <a:endParaRPr lang="en-US" dirty="0"/>
          </a:p>
        </p:txBody>
      </p:sp>
      <p:sp>
        <p:nvSpPr>
          <p:cNvPr id="4" name="Footer Placeholder 3">
            <a:extLst>
              <a:ext uri="{FF2B5EF4-FFF2-40B4-BE49-F238E27FC236}">
                <a16:creationId xmlns:a16="http://schemas.microsoft.com/office/drawing/2014/main" id="{FF40E5BB-A291-4B94-8433-B9D3F16854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857D678-038E-42A6-961E-EAB034DB47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DE7DFA-63CC-4ED7-B30E-ACF88B4B8932}" type="slidenum">
              <a:rPr lang="en-US" smtClean="0"/>
              <a:t>‹#›</a:t>
            </a:fld>
            <a:endParaRPr lang="en-US" dirty="0"/>
          </a:p>
        </p:txBody>
      </p:sp>
    </p:spTree>
    <p:extLst>
      <p:ext uri="{BB962C8B-B14F-4D97-AF65-F5344CB8AC3E}">
        <p14:creationId xmlns:p14="http://schemas.microsoft.com/office/powerpoint/2010/main" val="2350091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16E63-7886-43BC-8DD4-4F14C3DD7360}" type="datetimeFigureOut">
              <a:rPr lang="en-US" smtClean="0"/>
              <a:t>8/11/2023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8C5307-140F-447F-BCBA-BB92E3A2906B}" type="slidenum">
              <a:rPr lang="en-US" smtClean="0"/>
              <a:t>‹#›</a:t>
            </a:fld>
            <a:endParaRPr lang="en-US" dirty="0"/>
          </a:p>
        </p:txBody>
      </p:sp>
    </p:spTree>
    <p:extLst>
      <p:ext uri="{BB962C8B-B14F-4D97-AF65-F5344CB8AC3E}">
        <p14:creationId xmlns:p14="http://schemas.microsoft.com/office/powerpoint/2010/main" val="103315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9094F-44ED-46E6-A51E-52761DD3C8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907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r>
              <a:rPr lang="en-US"/>
              <a:t>20XX</a:t>
            </a:r>
            <a:endParaRPr lang="en-US" dirty="0"/>
          </a:p>
        </p:txBody>
      </p:sp>
      <p:sp>
        <p:nvSpPr>
          <p:cNvPr id="5" name="Footer Placeholder 4"/>
          <p:cNvSpPr>
            <a:spLocks noGrp="1"/>
          </p:cNvSpPr>
          <p:nvPr>
            <p:ph type="ftr" sz="quarter" idx="11"/>
          </p:nvPr>
        </p:nvSpPr>
        <p:spPr>
          <a:xfrm>
            <a:off x="1371600" y="4323845"/>
            <a:ext cx="6400800" cy="365125"/>
          </a:xfrm>
        </p:spPr>
        <p:txBody>
          <a:bodyPr/>
          <a:lstStyle/>
          <a:p>
            <a:r>
              <a:rPr lang="en-US" sz="1050"/>
              <a:t>Presentation title</a:t>
            </a:r>
            <a:endParaRPr lang="en-US" sz="1050" dirty="0"/>
          </a:p>
        </p:txBody>
      </p:sp>
      <p:sp>
        <p:nvSpPr>
          <p:cNvPr id="6" name="Slide Number Placeholder 5"/>
          <p:cNvSpPr>
            <a:spLocks noGrp="1"/>
          </p:cNvSpPr>
          <p:nvPr>
            <p:ph type="sldNum" sz="quarter" idx="12"/>
          </p:nvPr>
        </p:nvSpPr>
        <p:spPr>
          <a:xfrm>
            <a:off x="8077200" y="1430866"/>
            <a:ext cx="2743200" cy="365125"/>
          </a:xfrm>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4172339264"/>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r>
              <a:rPr lang="en-US" sz="1050"/>
              <a:t>Presentation title</a:t>
            </a:r>
            <a:endParaRPr lang="en-US" sz="1050" dirty="0"/>
          </a:p>
        </p:txBody>
      </p:sp>
      <p:sp>
        <p:nvSpPr>
          <p:cNvPr id="7" name="Slide Number Placeholder 6"/>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2505279385"/>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r>
              <a:rPr lang="en-US"/>
              <a:t>20XX</a:t>
            </a:r>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sz="1050"/>
              <a:t>Presentation title</a:t>
            </a:r>
            <a:endParaRPr lang="en-US" sz="1050" dirty="0"/>
          </a:p>
        </p:txBody>
      </p:sp>
      <p:sp>
        <p:nvSpPr>
          <p:cNvPr id="7" name="Slide Number Placeholder 6"/>
          <p:cNvSpPr>
            <a:spLocks noGrp="1"/>
          </p:cNvSpPr>
          <p:nvPr>
            <p:ph type="sldNum" sz="quarter" idx="12"/>
          </p:nvPr>
        </p:nvSpPr>
        <p:spPr>
          <a:xfrm>
            <a:off x="10862452" y="381000"/>
            <a:ext cx="643748" cy="365125"/>
          </a:xfrm>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4238345731"/>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r>
              <a:rPr lang="en-US"/>
              <a:t>20XX</a:t>
            </a:r>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sz="1050"/>
              <a:t>Presentation title</a:t>
            </a:r>
            <a:endParaRPr lang="en-US" sz="1050" dirty="0"/>
          </a:p>
        </p:txBody>
      </p:sp>
      <p:sp>
        <p:nvSpPr>
          <p:cNvPr id="7" name="Slide Number Placeholder 6"/>
          <p:cNvSpPr>
            <a:spLocks noGrp="1"/>
          </p:cNvSpPr>
          <p:nvPr>
            <p:ph type="sldNum" sz="quarter" idx="12"/>
          </p:nvPr>
        </p:nvSpPr>
        <p:spPr>
          <a:xfrm>
            <a:off x="10862452" y="381000"/>
            <a:ext cx="643748" cy="365125"/>
          </a:xfrm>
        </p:spPr>
        <p:txBody>
          <a:bodyPr/>
          <a:lstStyle/>
          <a:p>
            <a:fld id="{0D4885A8-DDA8-4FCF-AB25-DA8F78EC7557}"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1931889"/>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r>
              <a:rPr lang="en-US"/>
              <a:t>20XX</a:t>
            </a:r>
            <a:endParaRPr lang="en-US" dirty="0"/>
          </a:p>
        </p:txBody>
      </p:sp>
      <p:sp>
        <p:nvSpPr>
          <p:cNvPr id="6" name="Footer Placeholder 5"/>
          <p:cNvSpPr>
            <a:spLocks noGrp="1"/>
          </p:cNvSpPr>
          <p:nvPr>
            <p:ph type="ftr" sz="quarter" idx="11"/>
          </p:nvPr>
        </p:nvSpPr>
        <p:spPr>
          <a:xfrm>
            <a:off x="685800" y="378883"/>
            <a:ext cx="6991492" cy="365125"/>
          </a:xfrm>
        </p:spPr>
        <p:txBody>
          <a:bodyPr/>
          <a:lstStyle/>
          <a:p>
            <a:r>
              <a:rPr lang="en-US" sz="1050"/>
              <a:t>Presentation title</a:t>
            </a:r>
            <a:endParaRPr lang="en-US" sz="1050" dirty="0"/>
          </a:p>
        </p:txBody>
      </p:sp>
      <p:sp>
        <p:nvSpPr>
          <p:cNvPr id="7" name="Slide Number Placeholder 6"/>
          <p:cNvSpPr>
            <a:spLocks noGrp="1"/>
          </p:cNvSpPr>
          <p:nvPr>
            <p:ph type="sldNum" sz="quarter" idx="12"/>
          </p:nvPr>
        </p:nvSpPr>
        <p:spPr>
          <a:xfrm>
            <a:off x="10862452" y="381000"/>
            <a:ext cx="643748" cy="365125"/>
          </a:xfrm>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618067227"/>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20XX</a:t>
            </a:r>
            <a:endParaRPr lang="en-US" dirty="0"/>
          </a:p>
        </p:txBody>
      </p:sp>
      <p:sp>
        <p:nvSpPr>
          <p:cNvPr id="4" name="Footer Placeholder 3"/>
          <p:cNvSpPr>
            <a:spLocks noGrp="1"/>
          </p:cNvSpPr>
          <p:nvPr>
            <p:ph type="ftr" sz="quarter" idx="11"/>
          </p:nvPr>
        </p:nvSpPr>
        <p:spPr/>
        <p:txBody>
          <a:bodyPr/>
          <a:lstStyle/>
          <a:p>
            <a:r>
              <a:rPr lang="en-US" sz="1050"/>
              <a:t>Presentation title</a:t>
            </a:r>
            <a:endParaRPr lang="en-US" sz="1050" dirty="0"/>
          </a:p>
        </p:txBody>
      </p:sp>
      <p:sp>
        <p:nvSpPr>
          <p:cNvPr id="5" name="Slide Number Placeholder 4"/>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3176149543"/>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20XX</a:t>
            </a:r>
            <a:endParaRPr lang="en-US" dirty="0"/>
          </a:p>
        </p:txBody>
      </p:sp>
      <p:sp>
        <p:nvSpPr>
          <p:cNvPr id="4" name="Footer Placeholder 3"/>
          <p:cNvSpPr>
            <a:spLocks noGrp="1"/>
          </p:cNvSpPr>
          <p:nvPr>
            <p:ph type="ftr" sz="quarter" idx="11"/>
          </p:nvPr>
        </p:nvSpPr>
        <p:spPr/>
        <p:txBody>
          <a:bodyPr/>
          <a:lstStyle/>
          <a:p>
            <a:r>
              <a:rPr lang="en-US" sz="1050"/>
              <a:t>Presentation title</a:t>
            </a:r>
            <a:endParaRPr lang="en-US" sz="1050" dirty="0"/>
          </a:p>
        </p:txBody>
      </p:sp>
      <p:sp>
        <p:nvSpPr>
          <p:cNvPr id="5" name="Slide Number Placeholder 4"/>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2015325246"/>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sz="1050"/>
              <a:t>Presentation title</a:t>
            </a:r>
            <a:endParaRPr lang="en-US" sz="1050" dirty="0"/>
          </a:p>
        </p:txBody>
      </p:sp>
      <p:sp>
        <p:nvSpPr>
          <p:cNvPr id="6" name="Slide Number Placeholder 5"/>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856462025"/>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r>
              <a:rPr lang="en-US"/>
              <a:t>20XX</a:t>
            </a:r>
            <a:endParaRPr lang="en-US" dirty="0"/>
          </a:p>
        </p:txBody>
      </p:sp>
      <p:sp>
        <p:nvSpPr>
          <p:cNvPr id="5" name="Footer Placeholder 4"/>
          <p:cNvSpPr>
            <a:spLocks noGrp="1"/>
          </p:cNvSpPr>
          <p:nvPr>
            <p:ph type="ftr" sz="quarter" idx="11"/>
          </p:nvPr>
        </p:nvSpPr>
        <p:spPr>
          <a:xfrm>
            <a:off x="685800" y="381000"/>
            <a:ext cx="6991492" cy="365125"/>
          </a:xfrm>
        </p:spPr>
        <p:txBody>
          <a:bodyPr/>
          <a:lstStyle/>
          <a:p>
            <a:r>
              <a:rPr lang="en-US" sz="1050"/>
              <a:t>Presentation title</a:t>
            </a:r>
            <a:endParaRPr lang="en-US" sz="1050" dirty="0"/>
          </a:p>
        </p:txBody>
      </p:sp>
      <p:sp>
        <p:nvSpPr>
          <p:cNvPr id="6" name="Slide Number Placeholder 5"/>
          <p:cNvSpPr>
            <a:spLocks noGrp="1"/>
          </p:cNvSpPr>
          <p:nvPr>
            <p:ph type="sldNum" sz="quarter" idx="12"/>
          </p:nvPr>
        </p:nvSpPr>
        <p:spPr>
          <a:xfrm>
            <a:off x="10862452" y="381000"/>
            <a:ext cx="643748" cy="365125"/>
          </a:xfrm>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829885645"/>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endParaRPr lang="en-US" dirty="0"/>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380746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4716EF3-1422-48C0-BC49-14FAC3550FC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p:spPr>
        <p:txBody>
          <a:bodyPr anchor="b"/>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3" name="Footer Placeholder 4">
            <a:extLst>
              <a:ext uri="{FF2B5EF4-FFF2-40B4-BE49-F238E27FC236}">
                <a16:creationId xmlns:a16="http://schemas.microsoft.com/office/drawing/2014/main" id="{D946F5EF-2C45-4A87-A1DD-BD2A6FB91BC5}"/>
              </a:ext>
            </a:extLst>
          </p:cNvPr>
          <p:cNvSpPr>
            <a:spLocks noGrp="1"/>
          </p:cNvSpPr>
          <p:nvPr>
            <p:ph type="ftr" sz="quarter" idx="11"/>
          </p:nvPr>
        </p:nvSpPr>
        <p:spPr>
          <a:xfrm>
            <a:off x="199277" y="6356350"/>
            <a:ext cx="3749040" cy="365125"/>
          </a:xfrm>
        </p:spPr>
        <p:txBody>
          <a:bodyPr/>
          <a:lstStyle>
            <a:lvl1pPr>
              <a:defRPr>
                <a:solidFill>
                  <a:schemeClr val="bg1"/>
                </a:solidFill>
              </a:defRPr>
            </a:lvl1pPr>
          </a:lstStyle>
          <a:p>
            <a:r>
              <a:rPr lang="en-US" dirty="0"/>
              <a:t>Presentation title</a:t>
            </a:r>
          </a:p>
        </p:txBody>
      </p:sp>
      <p:sp>
        <p:nvSpPr>
          <p:cNvPr id="19" name="Picture Placeholder 16">
            <a:extLst>
              <a:ext uri="{FF2B5EF4-FFF2-40B4-BE49-F238E27FC236}">
                <a16:creationId xmlns:a16="http://schemas.microsoft.com/office/drawing/2014/main" id="{B1A8891C-A2D4-4238-ABCE-62AB3A9121A5}"/>
              </a:ext>
            </a:extLst>
          </p:cNvPr>
          <p:cNvSpPr>
            <a:spLocks noGrp="1"/>
          </p:cNvSpPr>
          <p:nvPr>
            <p:ph type="pic" sz="quarter" idx="13" hasCustomPrompt="1"/>
          </p:nvPr>
        </p:nvSpPr>
        <p:spPr>
          <a:xfrm>
            <a:off x="4076700" y="0"/>
            <a:ext cx="4038600" cy="3429000"/>
          </a:xfrm>
        </p:spPr>
        <p:txBody>
          <a:bodyPr/>
          <a:lstStyle>
            <a:lvl1pPr marL="0" indent="0" algn="ctr">
              <a:buNone/>
              <a:defRPr/>
            </a:lvl1pPr>
          </a:lstStyle>
          <a:p>
            <a:r>
              <a:rPr lang="en-US" dirty="0"/>
              <a:t>Click to add photo</a:t>
            </a:r>
          </a:p>
        </p:txBody>
      </p:sp>
      <p:sp>
        <p:nvSpPr>
          <p:cNvPr id="20" name="Picture Placeholder 16">
            <a:extLst>
              <a:ext uri="{FF2B5EF4-FFF2-40B4-BE49-F238E27FC236}">
                <a16:creationId xmlns:a16="http://schemas.microsoft.com/office/drawing/2014/main" id="{7B51DFB6-C977-4551-BE38-57688D7FF0B7}"/>
              </a:ext>
            </a:extLst>
          </p:cNvPr>
          <p:cNvSpPr>
            <a:spLocks noGrp="1"/>
          </p:cNvSpPr>
          <p:nvPr>
            <p:ph type="pic" sz="quarter" idx="14" hasCustomPrompt="1"/>
          </p:nvPr>
        </p:nvSpPr>
        <p:spPr>
          <a:xfrm>
            <a:off x="8115300" y="0"/>
            <a:ext cx="4076701" cy="3429000"/>
          </a:xfrm>
        </p:spPr>
        <p:txBody>
          <a:bodyPr/>
          <a:lstStyle>
            <a:lvl1pPr marL="0" indent="0" algn="ctr">
              <a:buNone/>
              <a:defRPr/>
            </a:lvl1pPr>
          </a:lstStyle>
          <a:p>
            <a:r>
              <a:rPr lang="en-US" dirty="0"/>
              <a:t>Click to add photo</a:t>
            </a: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3841750"/>
            <a:ext cx="6599238" cy="2296083"/>
          </a:xfrm>
        </p:spPr>
        <p:txBody>
          <a:bodyPr>
            <a:normAutofit/>
          </a:bodyPr>
          <a:lstStyle>
            <a:lvl1pPr marL="342900" indent="-342900">
              <a:buFont typeface="Arial" panose="020B0604020202020204" pitchFamily="34" charset="0"/>
              <a:buChar char="•"/>
              <a:defRPr sz="2000"/>
            </a:lvl1pPr>
          </a:lstStyle>
          <a:p>
            <a:pPr lvl="0"/>
            <a:r>
              <a:rPr lang="en-US" dirty="0"/>
              <a:t>Click to add text</a:t>
            </a:r>
          </a:p>
        </p:txBody>
      </p:sp>
      <p:sp>
        <p:nvSpPr>
          <p:cNvPr id="14" name="Date Placeholder 3">
            <a:extLst>
              <a:ext uri="{FF2B5EF4-FFF2-40B4-BE49-F238E27FC236}">
                <a16:creationId xmlns:a16="http://schemas.microsoft.com/office/drawing/2014/main" id="{9188F17E-DD3B-4CCC-957F-5A6914488466}"/>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2A0235C7-971D-4E52-B991-EFA44A9AFC3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215319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sz="1050"/>
              <a:t>Presentation title</a:t>
            </a:r>
            <a:endParaRPr lang="en-US" sz="1050" dirty="0"/>
          </a:p>
        </p:txBody>
      </p:sp>
      <p:sp>
        <p:nvSpPr>
          <p:cNvPr id="6" name="Slide Number Placeholder 5"/>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2867494998"/>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dirty="0"/>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effectLst>
                  <a:outerShdw blurRad="38100" dist="38100" dir="2700000" algn="tl">
                    <a:srgbClr val="000000">
                      <a:alpha val="43137"/>
                    </a:srgbClr>
                  </a:outerShdw>
                </a:effectLst>
              </a:rPr>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269093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dirty="0"/>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74797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52F41C-45C5-4E09-A91A-8F4AE80B065E}"/>
              </a:ext>
              <a:ext uri="{C183D7F6-B498-43B3-948B-1728B52AA6E4}">
                <adec:decorative xmlns:adec="http://schemas.microsoft.com/office/drawing/2017/decorative" val="1"/>
              </a:ext>
            </a:extLst>
          </p:cNvPr>
          <p:cNvSpPr/>
          <p:nvPr userDrawn="1"/>
        </p:nvSpPr>
        <p:spPr>
          <a:xfrm>
            <a:off x="0" y="4533900"/>
            <a:ext cx="9144000" cy="2324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6">
            <a:extLst>
              <a:ext uri="{FF2B5EF4-FFF2-40B4-BE49-F238E27FC236}">
                <a16:creationId xmlns:a16="http://schemas.microsoft.com/office/drawing/2014/main" id="{DA9EBEF3-E8A8-4C5C-B6D9-B322242DC93A}"/>
              </a:ext>
            </a:extLst>
          </p:cNvPr>
          <p:cNvSpPr>
            <a:spLocks noGrp="1"/>
          </p:cNvSpPr>
          <p:nvPr>
            <p:ph type="ctrTitle"/>
          </p:nvPr>
        </p:nvSpPr>
        <p:spPr>
          <a:xfrm>
            <a:off x="877001" y="4947313"/>
            <a:ext cx="7700617" cy="1409037"/>
          </a:xfrm>
        </p:spPr>
        <p:txBody>
          <a:bodyPr anchor="ctr">
            <a:normAutofit/>
          </a:bodyPr>
          <a:lstStyle>
            <a:lvl1pPr>
              <a:defRPr>
                <a:solidFill>
                  <a:schemeClr val="bg1"/>
                </a:solidFill>
              </a:defRPr>
            </a:lvl1pPr>
          </a:lstStyle>
          <a:p>
            <a:r>
              <a:rPr lang="en-US" sz="5400"/>
              <a:t>Click to edit Master title style</a:t>
            </a:r>
            <a:endParaRPr lang="en-US" sz="5400" dirty="0"/>
          </a:p>
        </p:txBody>
      </p:sp>
      <p:sp>
        <p:nvSpPr>
          <p:cNvPr id="11" name="Subtitle 7">
            <a:extLst>
              <a:ext uri="{FF2B5EF4-FFF2-40B4-BE49-F238E27FC236}">
                <a16:creationId xmlns:a16="http://schemas.microsoft.com/office/drawing/2014/main" id="{6A90C83B-4674-4CF1-9CD4-78C3B7CDCCA8}"/>
              </a:ext>
            </a:extLst>
          </p:cNvPr>
          <p:cNvSpPr>
            <a:spLocks noGrp="1"/>
          </p:cNvSpPr>
          <p:nvPr>
            <p:ph type="subTitle" idx="1"/>
          </p:nvPr>
        </p:nvSpPr>
        <p:spPr>
          <a:xfrm>
            <a:off x="9446252" y="386989"/>
            <a:ext cx="2443495" cy="3758334"/>
          </a:xfrm>
        </p:spPr>
        <p:txBody>
          <a:bodyPr anchor="t">
            <a:normAutofit/>
          </a:bodyPr>
          <a:lstStyle>
            <a:lvl1pPr marL="0" indent="0">
              <a:lnSpc>
                <a:spcPct val="100000"/>
              </a:lnSpc>
              <a:spcBef>
                <a:spcPts val="0"/>
              </a:spcBef>
              <a:buNone/>
              <a:defRPr sz="2800" b="1">
                <a:solidFill>
                  <a:schemeClr val="accent1"/>
                </a:solidFill>
              </a:defRPr>
            </a:lvl1pPr>
          </a:lstStyle>
          <a:p>
            <a:r>
              <a:rPr lang="en-US">
                <a:solidFill>
                  <a:schemeClr val="accent1"/>
                </a:solidFill>
              </a:rPr>
              <a:t>Click to edit Master subtitle style</a:t>
            </a:r>
            <a:endParaRPr lang="en-US" dirty="0">
              <a:solidFill>
                <a:schemeClr val="accent1"/>
              </a:solidFill>
            </a:endParaRPr>
          </a:p>
        </p:txBody>
      </p:sp>
      <p:sp>
        <p:nvSpPr>
          <p:cNvPr id="19" name="Picture Placeholder 17">
            <a:extLst>
              <a:ext uri="{FF2B5EF4-FFF2-40B4-BE49-F238E27FC236}">
                <a16:creationId xmlns:a16="http://schemas.microsoft.com/office/drawing/2014/main" id="{1894E094-44B9-4024-A43A-438DEB225DB2}"/>
              </a:ext>
            </a:extLst>
          </p:cNvPr>
          <p:cNvSpPr>
            <a:spLocks noGrp="1"/>
          </p:cNvSpPr>
          <p:nvPr>
            <p:ph type="pic" sz="quarter" idx="13" hasCustomPrompt="1"/>
          </p:nvPr>
        </p:nvSpPr>
        <p:spPr>
          <a:xfrm>
            <a:off x="0" y="0"/>
            <a:ext cx="9144000" cy="4532313"/>
          </a:xfrm>
        </p:spPr>
        <p:txBody>
          <a:bodyPr/>
          <a:lstStyle>
            <a:lvl1pPr marL="0" indent="0" algn="ctr">
              <a:buNone/>
              <a:defRPr/>
            </a:lvl1pPr>
          </a:lstStyle>
          <a:p>
            <a:r>
              <a:rPr lang="en-US" dirty="0"/>
              <a:t>Click to add photo</a:t>
            </a:r>
          </a:p>
        </p:txBody>
      </p:sp>
      <p:sp>
        <p:nvSpPr>
          <p:cNvPr id="13" name="Footer Placeholder 4">
            <a:extLst>
              <a:ext uri="{FF2B5EF4-FFF2-40B4-BE49-F238E27FC236}">
                <a16:creationId xmlns:a16="http://schemas.microsoft.com/office/drawing/2014/main" id="{9BCFB5F5-AD25-4F9C-8AE7-E0E891F1AFF9}"/>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t>Presentation title</a:t>
            </a:r>
          </a:p>
        </p:txBody>
      </p:sp>
      <p:sp>
        <p:nvSpPr>
          <p:cNvPr id="23" name="Picture Placeholder 20">
            <a:extLst>
              <a:ext uri="{FF2B5EF4-FFF2-40B4-BE49-F238E27FC236}">
                <a16:creationId xmlns:a16="http://schemas.microsoft.com/office/drawing/2014/main" id="{919568B3-FE67-4E6E-BA92-FEF29CBFE1B4}"/>
              </a:ext>
            </a:extLst>
          </p:cNvPr>
          <p:cNvSpPr>
            <a:spLocks noGrp="1"/>
          </p:cNvSpPr>
          <p:nvPr>
            <p:ph type="pic" sz="quarter" idx="14" hasCustomPrompt="1"/>
          </p:nvPr>
        </p:nvSpPr>
        <p:spPr>
          <a:xfrm>
            <a:off x="9144000" y="4532313"/>
            <a:ext cx="3048000" cy="2325687"/>
          </a:xfrm>
        </p:spPr>
        <p:txBody>
          <a:bodyPr/>
          <a:lstStyle>
            <a:lvl1pPr marL="0" indent="0" algn="ctr">
              <a:buNone/>
              <a:defRPr/>
            </a:lvl1pPr>
          </a:lstStyle>
          <a:p>
            <a:r>
              <a:rPr lang="en-US" dirty="0"/>
              <a:t>Click to add photo</a:t>
            </a:r>
          </a:p>
        </p:txBody>
      </p:sp>
      <p:sp>
        <p:nvSpPr>
          <p:cNvPr id="15" name="Date Placeholder 3">
            <a:extLst>
              <a:ext uri="{FF2B5EF4-FFF2-40B4-BE49-F238E27FC236}">
                <a16:creationId xmlns:a16="http://schemas.microsoft.com/office/drawing/2014/main" id="{D87D4A75-1737-4D5B-A386-9FE32DFB5E51}"/>
              </a:ext>
            </a:extLst>
          </p:cNvPr>
          <p:cNvSpPr>
            <a:spLocks noGrp="1"/>
          </p:cNvSpPr>
          <p:nvPr>
            <p:ph type="dt" sz="half" idx="10"/>
          </p:nvPr>
        </p:nvSpPr>
        <p:spPr>
          <a:xfrm>
            <a:off x="7013448" y="6355080"/>
            <a:ext cx="4352544"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16" name="Slide Number Placeholder 5">
            <a:extLst>
              <a:ext uri="{FF2B5EF4-FFF2-40B4-BE49-F238E27FC236}">
                <a16:creationId xmlns:a16="http://schemas.microsoft.com/office/drawing/2014/main" id="{EB52AA41-FD0C-42C6-BD04-9E5B55A48989}"/>
              </a:ext>
            </a:extLst>
          </p:cNvPr>
          <p:cNvSpPr>
            <a:spLocks noGrp="1"/>
          </p:cNvSpPr>
          <p:nvPr>
            <p:ph type="sldNum" sz="quarter" idx="12"/>
          </p:nvPr>
        </p:nvSpPr>
        <p:spPr>
          <a:xfrm>
            <a:off x="11365992" y="6356350"/>
            <a:ext cx="630936" cy="365125"/>
          </a:xfrm>
        </p:spPr>
        <p:txBody>
          <a:bodyPr/>
          <a:lstStyle>
            <a:lvl1pPr>
              <a:defRPr>
                <a:solidFill>
                  <a:schemeClr val="bg1"/>
                </a:solidFill>
                <a:effectLst>
                  <a:outerShdw blurRad="38100" dist="38100" dir="2700000" algn="tl">
                    <a:srgbClr val="000000">
                      <a:alpha val="43137"/>
                    </a:srgbClr>
                  </a:outerShdw>
                </a:effectLst>
              </a:defRPr>
            </a:lvl1pPr>
          </a:lstStyle>
          <a:p>
            <a:fld id="{244D815C-8BF3-4ECF-A945-A2A7C2983AF9}" type="slidenum">
              <a:rPr lang="en-US" smtClean="0"/>
              <a:pPr/>
              <a:t>‹#›</a:t>
            </a:fld>
            <a:endParaRPr lang="en-US" dirty="0"/>
          </a:p>
        </p:txBody>
      </p:sp>
    </p:spTree>
    <p:extLst>
      <p:ext uri="{BB962C8B-B14F-4D97-AF65-F5344CB8AC3E}">
        <p14:creationId xmlns:p14="http://schemas.microsoft.com/office/powerpoint/2010/main" val="2333307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r>
              <a:rPr lang="en-US"/>
              <a:t>20XX</a:t>
            </a:r>
            <a:endParaRPr lang="en-US" dirty="0"/>
          </a:p>
        </p:txBody>
      </p:sp>
      <p:sp>
        <p:nvSpPr>
          <p:cNvPr id="5" name="Footer Placeholder 4"/>
          <p:cNvSpPr>
            <a:spLocks noGrp="1"/>
          </p:cNvSpPr>
          <p:nvPr>
            <p:ph type="ftr" sz="quarter" idx="11"/>
          </p:nvPr>
        </p:nvSpPr>
        <p:spPr>
          <a:xfrm>
            <a:off x="685800" y="381001"/>
            <a:ext cx="6991492" cy="364065"/>
          </a:xfrm>
        </p:spPr>
        <p:txBody>
          <a:bodyPr/>
          <a:lstStyle/>
          <a:p>
            <a:r>
              <a:rPr lang="en-US" sz="1050"/>
              <a:t>Presentation title</a:t>
            </a:r>
            <a:endParaRPr lang="en-US" sz="1050" dirty="0"/>
          </a:p>
        </p:txBody>
      </p:sp>
      <p:sp>
        <p:nvSpPr>
          <p:cNvPr id="6" name="Slide Number Placeholder 5"/>
          <p:cNvSpPr>
            <a:spLocks noGrp="1"/>
          </p:cNvSpPr>
          <p:nvPr>
            <p:ph type="sldNum" sz="quarter" idx="12"/>
          </p:nvPr>
        </p:nvSpPr>
        <p:spPr>
          <a:xfrm>
            <a:off x="10862452" y="381000"/>
            <a:ext cx="643748" cy="365125"/>
          </a:xfrm>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3247711984"/>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r>
              <a:rPr lang="en-US" sz="1050"/>
              <a:t>Presentation title</a:t>
            </a:r>
            <a:endParaRPr lang="en-US" sz="1050" dirty="0"/>
          </a:p>
        </p:txBody>
      </p:sp>
      <p:sp>
        <p:nvSpPr>
          <p:cNvPr id="7" name="Slide Number Placeholder 6"/>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1653597151"/>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20XX</a:t>
            </a:r>
            <a:endParaRPr lang="en-US" dirty="0"/>
          </a:p>
        </p:txBody>
      </p:sp>
      <p:sp>
        <p:nvSpPr>
          <p:cNvPr id="8" name="Footer Placeholder 7"/>
          <p:cNvSpPr>
            <a:spLocks noGrp="1"/>
          </p:cNvSpPr>
          <p:nvPr>
            <p:ph type="ftr" sz="quarter" idx="11"/>
          </p:nvPr>
        </p:nvSpPr>
        <p:spPr/>
        <p:txBody>
          <a:bodyPr/>
          <a:lstStyle/>
          <a:p>
            <a:r>
              <a:rPr lang="en-US" sz="1050"/>
              <a:t>Presentation title</a:t>
            </a:r>
            <a:endParaRPr lang="en-US" sz="1050" dirty="0"/>
          </a:p>
        </p:txBody>
      </p:sp>
      <p:sp>
        <p:nvSpPr>
          <p:cNvPr id="9" name="Slide Number Placeholder 8"/>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2539881202"/>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20XX</a:t>
            </a:r>
            <a:endParaRPr lang="en-US" dirty="0"/>
          </a:p>
        </p:txBody>
      </p:sp>
      <p:sp>
        <p:nvSpPr>
          <p:cNvPr id="4" name="Footer Placeholder 3"/>
          <p:cNvSpPr>
            <a:spLocks noGrp="1"/>
          </p:cNvSpPr>
          <p:nvPr>
            <p:ph type="ftr" sz="quarter" idx="11"/>
          </p:nvPr>
        </p:nvSpPr>
        <p:spPr/>
        <p:txBody>
          <a:bodyPr/>
          <a:lstStyle/>
          <a:p>
            <a:r>
              <a:rPr lang="en-US" sz="1050"/>
              <a:t>Presentation title</a:t>
            </a:r>
            <a:endParaRPr lang="en-US" sz="1050" dirty="0"/>
          </a:p>
        </p:txBody>
      </p:sp>
      <p:sp>
        <p:nvSpPr>
          <p:cNvPr id="5" name="Slide Number Placeholder 4"/>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2929092441"/>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20XX</a:t>
            </a:r>
            <a:endParaRPr lang="en-US" dirty="0"/>
          </a:p>
        </p:txBody>
      </p:sp>
      <p:sp>
        <p:nvSpPr>
          <p:cNvPr id="3" name="Footer Placeholder 2"/>
          <p:cNvSpPr>
            <a:spLocks noGrp="1"/>
          </p:cNvSpPr>
          <p:nvPr>
            <p:ph type="ftr" sz="quarter" idx="11"/>
          </p:nvPr>
        </p:nvSpPr>
        <p:spPr/>
        <p:txBody>
          <a:bodyPr/>
          <a:lstStyle/>
          <a:p>
            <a:r>
              <a:rPr lang="en-US" sz="1050"/>
              <a:t>Presentation title</a:t>
            </a:r>
            <a:endParaRPr lang="en-US" sz="1050" dirty="0"/>
          </a:p>
        </p:txBody>
      </p:sp>
      <p:sp>
        <p:nvSpPr>
          <p:cNvPr id="4" name="Slide Number Placeholder 3"/>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913100151"/>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r>
              <a:rPr lang="en-US" sz="1050"/>
              <a:t>Presentation title</a:t>
            </a:r>
            <a:endParaRPr lang="en-US" sz="1050" dirty="0"/>
          </a:p>
        </p:txBody>
      </p:sp>
      <p:sp>
        <p:nvSpPr>
          <p:cNvPr id="7" name="Slide Number Placeholder 6"/>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2923278044"/>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r>
              <a:rPr lang="en-US" sz="1050"/>
              <a:t>Presentation title</a:t>
            </a:r>
            <a:endParaRPr lang="en-US" sz="1050" dirty="0"/>
          </a:p>
        </p:txBody>
      </p:sp>
      <p:sp>
        <p:nvSpPr>
          <p:cNvPr id="7" name="Slide Number Placeholder 6"/>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1164279412"/>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a:t>20XX</a:t>
            </a:r>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z="1050"/>
              <a:t>Presentation title</a:t>
            </a:r>
            <a:endParaRPr lang="en-US" sz="1050"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2173567592"/>
      </p:ext>
    </p:extLst>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800" r:id="rId21"/>
    <p:sldLayoutId id="2147483801" r:id="rId22"/>
  </p:sldLayoutIdLst>
  <p:hf hdr="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teamstermrp.org/" TargetMode="Externa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50000"/>
            <a:alpha val="47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8D150CF-F888-48EA-89E8-311ED5E9161B}"/>
              </a:ext>
            </a:extLst>
          </p:cNvPr>
          <p:cNvSpPr>
            <a:spLocks noGrp="1"/>
          </p:cNvSpPr>
          <p:nvPr>
            <p:ph type="ctrTitle"/>
          </p:nvPr>
        </p:nvSpPr>
        <p:spPr>
          <a:xfrm>
            <a:off x="649044" y="481842"/>
            <a:ext cx="6815446" cy="4158582"/>
          </a:xfrm>
        </p:spPr>
        <p:txBody>
          <a:bodyPr vert="horz" lIns="91440" tIns="45720" rIns="91440" bIns="45720" rtlCol="0" anchor="t">
            <a:noAutofit/>
          </a:bodyPr>
          <a:lstStyle/>
          <a:p>
            <a:pPr algn="ctr"/>
            <a:r>
              <a:rPr lang="en-US" sz="6600" b="1" kern="1200" spc="-40" baseline="0">
                <a:solidFill>
                  <a:srgbClr val="FFFFFF"/>
                </a:solidFill>
              </a:rPr>
              <a:t>PRESERVING</a:t>
            </a:r>
            <a:br>
              <a:rPr lang="en-US" sz="6600" b="1" kern="1200" spc="-40" baseline="0">
                <a:solidFill>
                  <a:srgbClr val="FFFFFF"/>
                </a:solidFill>
              </a:rPr>
            </a:br>
            <a:r>
              <a:rPr lang="en-US" sz="6600" b="1" spc="-40">
                <a:solidFill>
                  <a:srgbClr val="FFFFFF"/>
                </a:solidFill>
              </a:rPr>
              <a:t>YOUR </a:t>
            </a:r>
            <a:r>
              <a:rPr lang="en-US" sz="6600" b="1" kern="1200" spc="-40" baseline="0">
                <a:solidFill>
                  <a:srgbClr val="FFFFFF"/>
                </a:solidFill>
              </a:rPr>
              <a:t>TMRP</a:t>
            </a:r>
            <a:br>
              <a:rPr lang="en-US" sz="6600" b="1" kern="1200" spc="-40" baseline="0">
                <a:solidFill>
                  <a:srgbClr val="FFFFFF"/>
                </a:solidFill>
              </a:rPr>
            </a:br>
            <a:r>
              <a:rPr lang="en-US" sz="6600" b="1" spc="-40">
                <a:solidFill>
                  <a:srgbClr val="FFFFFF"/>
                </a:solidFill>
              </a:rPr>
              <a:t>LIFETIME BENEFITS</a:t>
            </a:r>
            <a:endParaRPr lang="en-US" sz="6600" b="1" kern="1200" spc="-40" baseline="0" dirty="0">
              <a:solidFill>
                <a:srgbClr val="FFFFFF"/>
              </a:solidFill>
            </a:endParaRPr>
          </a:p>
        </p:txBody>
      </p:sp>
      <p:pic>
        <p:nvPicPr>
          <p:cNvPr id="5" name="Picture Placeholder 4" descr="Calculator keypad">
            <a:extLst>
              <a:ext uri="{FF2B5EF4-FFF2-40B4-BE49-F238E27FC236}">
                <a16:creationId xmlns:a16="http://schemas.microsoft.com/office/drawing/2014/main" id="{A33E67C0-6C95-48DB-97CC-8CE8D36C05FB}"/>
              </a:ext>
            </a:extLst>
          </p:cNvPr>
          <p:cNvPicPr>
            <a:picLocks noGrp="1" noChangeAspect="1"/>
          </p:cNvPicPr>
          <p:nvPr>
            <p:ph type="pic" sz="quarter" idx="13"/>
          </p:nvPr>
        </p:nvPicPr>
        <p:blipFill>
          <a:blip r:embed="rId2"/>
          <a:srcRect l="31302" r="31302"/>
          <a:stretch/>
        </p:blipFill>
        <p:spPr>
          <a:prstGeom prst="rect">
            <a:avLst/>
          </a:prstGeom>
        </p:spPr>
      </p:pic>
      <p:pic>
        <p:nvPicPr>
          <p:cNvPr id="2" name="Picture 1" descr="A picture containing logo&#10;&#10;Description automatically generated">
            <a:extLst>
              <a:ext uri="{FF2B5EF4-FFF2-40B4-BE49-F238E27FC236}">
                <a16:creationId xmlns:a16="http://schemas.microsoft.com/office/drawing/2014/main" id="{5F64655B-7469-F7C7-35E9-963A9B42919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6924" y="4730238"/>
            <a:ext cx="2704645" cy="1645920"/>
          </a:xfrm>
          <a:prstGeom prst="rect">
            <a:avLst/>
          </a:prstGeom>
          <a:noFill/>
          <a:ln>
            <a:noFill/>
          </a:ln>
        </p:spPr>
      </p:pic>
    </p:spTree>
    <p:extLst>
      <p:ext uri="{BB962C8B-B14F-4D97-AF65-F5344CB8AC3E}">
        <p14:creationId xmlns:p14="http://schemas.microsoft.com/office/powerpoint/2010/main" val="272071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9D778-F476-A6F2-9A79-13AB0BE53F7A}"/>
              </a:ext>
            </a:extLst>
          </p:cNvPr>
          <p:cNvSpPr>
            <a:spLocks noGrp="1"/>
          </p:cNvSpPr>
          <p:nvPr>
            <p:ph type="title"/>
          </p:nvPr>
        </p:nvSpPr>
        <p:spPr/>
        <p:txBody>
          <a:bodyPr>
            <a:normAutofit/>
          </a:bodyPr>
          <a:lstStyle/>
          <a:p>
            <a:r>
              <a:rPr lang="en-US" sz="6000" dirty="0"/>
              <a:t>Retired members</a:t>
            </a:r>
          </a:p>
        </p:txBody>
      </p:sp>
      <p:sp>
        <p:nvSpPr>
          <p:cNvPr id="3" name="Content Placeholder 2">
            <a:extLst>
              <a:ext uri="{FF2B5EF4-FFF2-40B4-BE49-F238E27FC236}">
                <a16:creationId xmlns:a16="http://schemas.microsoft.com/office/drawing/2014/main" id="{7765A055-F929-9C4A-DEDD-B03EBEFED85F}"/>
              </a:ext>
            </a:extLst>
          </p:cNvPr>
          <p:cNvSpPr>
            <a:spLocks noGrp="1"/>
          </p:cNvSpPr>
          <p:nvPr>
            <p:ph sz="half" idx="1"/>
          </p:nvPr>
        </p:nvSpPr>
        <p:spPr/>
        <p:txBody>
          <a:bodyPr>
            <a:normAutofit fontScale="92500" lnSpcReduction="20000"/>
          </a:bodyPr>
          <a:lstStyle/>
          <a:p>
            <a:r>
              <a:rPr lang="en-US" sz="4400" dirty="0">
                <a:latin typeface="Calibri" panose="020F0502020204030204" pitchFamily="34" charset="0"/>
                <a:cs typeface="Calibri" panose="020F0502020204030204" pitchFamily="34" charset="0"/>
              </a:rPr>
              <a:t>Retirees</a:t>
            </a:r>
          </a:p>
          <a:p>
            <a:pPr lvl="1"/>
            <a:r>
              <a:rPr lang="en-US" sz="3000" dirty="0">
                <a:latin typeface="Calibri" panose="020F0502020204030204" pitchFamily="34" charset="0"/>
                <a:cs typeface="Calibri" panose="020F0502020204030204" pitchFamily="34" charset="0"/>
              </a:rPr>
              <a:t>Benefits for retired members will be reduced by 40%.  </a:t>
            </a:r>
          </a:p>
          <a:p>
            <a:pPr lvl="1"/>
            <a:r>
              <a:rPr lang="en-US" sz="3000" dirty="0">
                <a:latin typeface="Calibri" panose="020F0502020204030204" pitchFamily="34" charset="0"/>
                <a:cs typeface="Calibri" panose="020F0502020204030204" pitchFamily="34" charset="0"/>
              </a:rPr>
              <a:t>This reduction is somewhat greater than the reduction for active members in order to encourage active members to continue contributing to the Plan with will help fund retiree benefits.  </a:t>
            </a:r>
          </a:p>
          <a:p>
            <a:endParaRPr lang="en-US" dirty="0"/>
          </a:p>
        </p:txBody>
      </p:sp>
      <p:sp>
        <p:nvSpPr>
          <p:cNvPr id="4" name="Content Placeholder 3">
            <a:extLst>
              <a:ext uri="{FF2B5EF4-FFF2-40B4-BE49-F238E27FC236}">
                <a16:creationId xmlns:a16="http://schemas.microsoft.com/office/drawing/2014/main" id="{45D15A08-6859-2630-82BE-48C3EDA9043B}"/>
              </a:ext>
            </a:extLst>
          </p:cNvPr>
          <p:cNvSpPr>
            <a:spLocks noGrp="1"/>
          </p:cNvSpPr>
          <p:nvPr>
            <p:ph sz="half" idx="2"/>
          </p:nvPr>
        </p:nvSpPr>
        <p:spPr/>
        <p:txBody>
          <a:bodyPr>
            <a:normAutofit fontScale="92500" lnSpcReduction="20000"/>
          </a:bodyPr>
          <a:lstStyle/>
          <a:p>
            <a:r>
              <a:rPr lang="en-US" sz="4400" dirty="0">
                <a:latin typeface="Calibri" panose="020F0502020204030204" pitchFamily="34" charset="0"/>
                <a:cs typeface="Calibri" panose="020F0502020204030204" pitchFamily="34" charset="0"/>
              </a:rPr>
              <a:t>Important Note</a:t>
            </a:r>
          </a:p>
          <a:p>
            <a:pPr lvl="1"/>
            <a:r>
              <a:rPr lang="en-US" sz="2400" dirty="0">
                <a:latin typeface="Calibri" panose="020F0502020204030204" pitchFamily="34" charset="0"/>
                <a:cs typeface="Calibri" panose="020F0502020204030204" pitchFamily="34" charset="0"/>
              </a:rPr>
              <a:t>Over 85% of our retired members have already recouped their entire investment in the Plan (their contributions).  </a:t>
            </a:r>
          </a:p>
          <a:p>
            <a:pPr lvl="1"/>
            <a:r>
              <a:rPr lang="en-US" sz="2400" dirty="0">
                <a:latin typeface="Calibri" panose="020F0502020204030204" pitchFamily="34" charset="0"/>
                <a:cs typeface="Calibri" panose="020F0502020204030204" pitchFamily="34" charset="0"/>
              </a:rPr>
              <a:t>For those retirees, although the proposal represents a benefit reduction, they will continue to receive a lifetime monthly pension benefit over and above the amount they contributed to the Plan.</a:t>
            </a:r>
          </a:p>
          <a:p>
            <a:pPr lvl="1"/>
            <a:r>
              <a:rPr lang="en-US" sz="2400" dirty="0">
                <a:latin typeface="Calibri" panose="020F0502020204030204" pitchFamily="34" charset="0"/>
                <a:cs typeface="Calibri" panose="020F0502020204030204" pitchFamily="34" charset="0"/>
              </a:rPr>
              <a:t>If the Plan continues without benefit adjustments, all pension benefits could cease in 2030 or earlier.</a:t>
            </a:r>
          </a:p>
          <a:p>
            <a:endParaRPr lang="en-US" dirty="0"/>
          </a:p>
        </p:txBody>
      </p:sp>
    </p:spTree>
    <p:extLst>
      <p:ext uri="{BB962C8B-B14F-4D97-AF65-F5344CB8AC3E}">
        <p14:creationId xmlns:p14="http://schemas.microsoft.com/office/powerpoint/2010/main" val="305624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AAFA9F-CCFB-8283-9610-457F42E5C677}"/>
              </a:ext>
            </a:extLst>
          </p:cNvPr>
          <p:cNvSpPr>
            <a:spLocks noGrp="1"/>
          </p:cNvSpPr>
          <p:nvPr>
            <p:ph sz="half" idx="1"/>
          </p:nvPr>
        </p:nvSpPr>
        <p:spPr>
          <a:xfrm>
            <a:off x="684211" y="1107348"/>
            <a:ext cx="4937655" cy="4837964"/>
          </a:xfrm>
        </p:spPr>
        <p:txBody>
          <a:bodyPr>
            <a:normAutofit/>
          </a:bodyPr>
          <a:lstStyle/>
          <a:p>
            <a:r>
              <a:rPr lang="en-US" sz="4400" dirty="0">
                <a:latin typeface="Calibri" panose="020F0502020204030204" pitchFamily="34" charset="0"/>
                <a:cs typeface="Calibri" panose="020F0502020204030204" pitchFamily="34" charset="0"/>
              </a:rPr>
              <a:t>Terminated Vested</a:t>
            </a:r>
          </a:p>
          <a:p>
            <a:pPr lvl="1"/>
            <a:r>
              <a:rPr lang="en-US" sz="2800" dirty="0">
                <a:latin typeface="Calibri" panose="020F0502020204030204" pitchFamily="34" charset="0"/>
                <a:cs typeface="Calibri" panose="020F0502020204030204" pitchFamily="34" charset="0"/>
              </a:rPr>
              <a:t>Benefits for terminated vested members will be reduced by 50%.  </a:t>
            </a:r>
          </a:p>
          <a:p>
            <a:pPr lvl="1"/>
            <a:r>
              <a:rPr lang="en-US" sz="2800" dirty="0">
                <a:latin typeface="Calibri" panose="020F0502020204030204" pitchFamily="34" charset="0"/>
                <a:cs typeface="Calibri" panose="020F0502020204030204" pitchFamily="34" charset="0"/>
              </a:rPr>
              <a:t>The accrual rate applied to Plan contributions to determine the monthly pension benefit for terminated vested participants is .875% (reduced from 1.75%).  </a:t>
            </a:r>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E8660452-3B02-B61F-9C1B-15DB26CC08BA}"/>
              </a:ext>
            </a:extLst>
          </p:cNvPr>
          <p:cNvSpPr>
            <a:spLocks noGrp="1"/>
          </p:cNvSpPr>
          <p:nvPr>
            <p:ph sz="half" idx="2"/>
          </p:nvPr>
        </p:nvSpPr>
        <p:spPr>
          <a:xfrm>
            <a:off x="5808133" y="1124125"/>
            <a:ext cx="4934479" cy="4837964"/>
          </a:xfrm>
        </p:spPr>
        <p:txBody>
          <a:bodyPr>
            <a:normAutofit/>
          </a:bodyPr>
          <a:lstStyle/>
          <a:p>
            <a:r>
              <a:rPr lang="en-US" sz="3200" dirty="0">
                <a:latin typeface="Calibri" panose="020F0502020204030204" pitchFamily="34" charset="0"/>
                <a:cs typeface="Calibri" panose="020F0502020204030204" pitchFamily="34" charset="0"/>
              </a:rPr>
              <a:t>Surviving Spouse of Deceased Active Member</a:t>
            </a:r>
          </a:p>
          <a:p>
            <a:pPr lvl="1"/>
            <a:r>
              <a:rPr lang="en-US" sz="2200" dirty="0">
                <a:latin typeface="Calibri" panose="020F0502020204030204" pitchFamily="34" charset="0"/>
                <a:cs typeface="Calibri" panose="020F0502020204030204" pitchFamily="34" charset="0"/>
              </a:rPr>
              <a:t>If a member should die while actively contributing to the Plan, his or her surviving spouse has the option of receiving a Death Benefit equal to the contributions made by the member to the Plan OR receiving a Spouse’s Pension.  </a:t>
            </a:r>
          </a:p>
          <a:p>
            <a:pPr lvl="1"/>
            <a:r>
              <a:rPr lang="en-US" sz="2200" dirty="0">
                <a:latin typeface="Calibri" panose="020F0502020204030204" pitchFamily="34" charset="0"/>
                <a:cs typeface="Calibri" panose="020F0502020204030204" pitchFamily="34" charset="0"/>
              </a:rPr>
              <a:t>Under the proposed changes, the amount of the Spouse’s Pension will equal .756% of the member’s contributions per month (reduced from 1.08%).</a:t>
            </a:r>
          </a:p>
        </p:txBody>
      </p:sp>
    </p:spTree>
    <p:extLst>
      <p:ext uri="{BB962C8B-B14F-4D97-AF65-F5344CB8AC3E}">
        <p14:creationId xmlns:p14="http://schemas.microsoft.com/office/powerpoint/2010/main" val="2230055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71664100-296C-1310-40FA-06AF308391F8}"/>
              </a:ext>
            </a:extLst>
          </p:cNvPr>
          <p:cNvGraphicFramePr>
            <a:graphicFrameLocks noGrp="1"/>
          </p:cNvGraphicFramePr>
          <p:nvPr>
            <p:ph idx="1"/>
            <p:extLst>
              <p:ext uri="{D42A27DB-BD31-4B8C-83A1-F6EECF244321}">
                <p14:modId xmlns:p14="http://schemas.microsoft.com/office/powerpoint/2010/main" val="3420665934"/>
              </p:ext>
            </p:extLst>
          </p:nvPr>
        </p:nvGraphicFramePr>
        <p:xfrm>
          <a:off x="251926" y="1269328"/>
          <a:ext cx="6578080" cy="5053658"/>
        </p:xfrm>
        <a:graphic>
          <a:graphicData uri="http://schemas.openxmlformats.org/drawingml/2006/table">
            <a:tbl>
              <a:tblPr/>
              <a:tblGrid>
                <a:gridCol w="1707851">
                  <a:extLst>
                    <a:ext uri="{9D8B030D-6E8A-4147-A177-3AD203B41FA5}">
                      <a16:colId xmlns:a16="http://schemas.microsoft.com/office/drawing/2014/main" val="484320488"/>
                    </a:ext>
                  </a:extLst>
                </a:gridCol>
                <a:gridCol w="1122086">
                  <a:extLst>
                    <a:ext uri="{9D8B030D-6E8A-4147-A177-3AD203B41FA5}">
                      <a16:colId xmlns:a16="http://schemas.microsoft.com/office/drawing/2014/main" val="2891209674"/>
                    </a:ext>
                  </a:extLst>
                </a:gridCol>
                <a:gridCol w="1137299">
                  <a:extLst>
                    <a:ext uri="{9D8B030D-6E8A-4147-A177-3AD203B41FA5}">
                      <a16:colId xmlns:a16="http://schemas.microsoft.com/office/drawing/2014/main" val="1205047289"/>
                    </a:ext>
                  </a:extLst>
                </a:gridCol>
                <a:gridCol w="1309987">
                  <a:extLst>
                    <a:ext uri="{9D8B030D-6E8A-4147-A177-3AD203B41FA5}">
                      <a16:colId xmlns:a16="http://schemas.microsoft.com/office/drawing/2014/main" val="2093738238"/>
                    </a:ext>
                  </a:extLst>
                </a:gridCol>
                <a:gridCol w="1300857">
                  <a:extLst>
                    <a:ext uri="{9D8B030D-6E8A-4147-A177-3AD203B41FA5}">
                      <a16:colId xmlns:a16="http://schemas.microsoft.com/office/drawing/2014/main" val="769107381"/>
                    </a:ext>
                  </a:extLst>
                </a:gridCol>
              </a:tblGrid>
              <a:tr h="2042419">
                <a:tc>
                  <a:txBody>
                    <a:bodyPr/>
                    <a:lstStyle/>
                    <a:p>
                      <a:pPr marL="0" marR="0">
                        <a:lnSpc>
                          <a:spcPct val="107000"/>
                        </a:lnSpc>
                        <a:spcBef>
                          <a:spcPts val="0"/>
                        </a:spcBef>
                        <a:spcAft>
                          <a:spcPts val="800"/>
                        </a:spcAft>
                      </a:pP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Age at Retirement/Benefit Commencement</a:t>
                      </a:r>
                      <a:endParaRPr lang="en-US"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Proposed Early Retirement Factors for All Benefits</a:t>
                      </a:r>
                      <a:endParaRPr lang="en-US" sz="1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10000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nSpc>
                          <a:spcPct val="107000"/>
                        </a:lnSpc>
                        <a:spcBef>
                          <a:spcPts val="0"/>
                        </a:spcBef>
                        <a:spcAft>
                          <a:spcPts val="800"/>
                        </a:spcAft>
                      </a:pP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Normal Retirement</a:t>
                      </a:r>
                      <a:endParaRPr lang="en-US"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Current Factors</a:t>
                      </a:r>
                      <a:endParaRPr lang="en-US"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(25+ Years of Service</a:t>
                      </a:r>
                      <a:endParaRPr lang="en-US"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b="1" kern="100">
                          <a:effectLst/>
                          <a:latin typeface="Times New Roman" panose="02020603050405020304" pitchFamily="18" charset="0"/>
                          <a:ea typeface="Calibri" panose="020F0502020204030204" pitchFamily="34" charset="0"/>
                          <a:cs typeface="Times New Roman" panose="02020603050405020304" pitchFamily="18" charset="0"/>
                        </a:rPr>
                        <a:t>Normal Retirement</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kern="100">
                          <a:effectLst/>
                          <a:latin typeface="Times New Roman" panose="02020603050405020304" pitchFamily="18" charset="0"/>
                          <a:ea typeface="Calibri" panose="020F0502020204030204" pitchFamily="34" charset="0"/>
                          <a:cs typeface="Times New Roman" panose="02020603050405020304" pitchFamily="18" charset="0"/>
                        </a:rPr>
                        <a:t>Current Factors </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kern="100">
                          <a:effectLst/>
                          <a:latin typeface="Times New Roman" panose="02020603050405020304" pitchFamily="18" charset="0"/>
                          <a:ea typeface="Calibri" panose="020F0502020204030204" pitchFamily="34" charset="0"/>
                          <a:cs typeface="Times New Roman" panose="02020603050405020304" pitchFamily="18" charset="0"/>
                        </a:rPr>
                        <a:t>(&lt;25 Years of Service</a:t>
                      </a:r>
                      <a:endParaRPr lang="en-US" sz="1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Spouse’s Pension &amp; Disability Benefit</a:t>
                      </a:r>
                      <a:endParaRPr lang="en-US"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Current</a:t>
                      </a:r>
                      <a:r>
                        <a:rPr lang="en-US" sz="1400" b="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Factors</a:t>
                      </a:r>
                      <a:endParaRPr lang="en-US" sz="1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6583562"/>
                  </a:ext>
                </a:extLst>
              </a:tr>
              <a:tr h="273222">
                <a:tc>
                  <a:txBody>
                    <a:bodyPr/>
                    <a:lstStyle/>
                    <a:p>
                      <a:pPr marL="0" marR="0">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10000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2782045"/>
                  </a:ext>
                </a:extLst>
              </a:tr>
              <a:tr h="273222">
                <a:tc>
                  <a:txBody>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90.58%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10000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1911377"/>
                  </a:ext>
                </a:extLst>
              </a:tr>
              <a:tr h="273222">
                <a:tc>
                  <a:txBody>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82.21%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10000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2164293"/>
                  </a:ext>
                </a:extLst>
              </a:tr>
              <a:tr h="273222">
                <a:tc>
                  <a:txBody>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kern="1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74.75%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10000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178211"/>
                  </a:ext>
                </a:extLst>
              </a:tr>
              <a:tr h="273222">
                <a:tc>
                  <a:txBody>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68.07%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10000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9839724"/>
                  </a:ext>
                </a:extLst>
              </a:tr>
              <a:tr h="273222">
                <a:tc>
                  <a:txBody>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62.09%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10000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6112924"/>
                  </a:ext>
                </a:extLst>
              </a:tr>
              <a:tr h="273222">
                <a:tc>
                  <a:txBody>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kern="1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56.71%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10000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2351090"/>
                  </a:ext>
                </a:extLst>
              </a:tr>
              <a:tr h="273222">
                <a:tc>
                  <a:txBody>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51.87%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10000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9124433"/>
                  </a:ext>
                </a:extLst>
              </a:tr>
              <a:tr h="273222">
                <a:tc>
                  <a:txBody>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47.51%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10000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1109822"/>
                  </a:ext>
                </a:extLst>
              </a:tr>
              <a:tr h="273222">
                <a:tc>
                  <a:txBody>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43.56%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10000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4655097"/>
                  </a:ext>
                </a:extLst>
              </a:tr>
              <a:tr h="273222">
                <a:tc>
                  <a:txBody>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39.98%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10000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5918313"/>
                  </a:ext>
                </a:extLst>
              </a:tr>
            </a:tbl>
          </a:graphicData>
        </a:graphic>
      </p:graphicFrame>
      <p:sp>
        <p:nvSpPr>
          <p:cNvPr id="4" name="Text Placeholder 3">
            <a:extLst>
              <a:ext uri="{FF2B5EF4-FFF2-40B4-BE49-F238E27FC236}">
                <a16:creationId xmlns:a16="http://schemas.microsoft.com/office/drawing/2014/main" id="{D8B62DC2-9793-26B1-67FC-4061E4106AF9}"/>
              </a:ext>
            </a:extLst>
          </p:cNvPr>
          <p:cNvSpPr>
            <a:spLocks noGrp="1"/>
          </p:cNvSpPr>
          <p:nvPr>
            <p:ph type="body" sz="half" idx="2"/>
          </p:nvPr>
        </p:nvSpPr>
        <p:spPr>
          <a:xfrm>
            <a:off x="7085011" y="746124"/>
            <a:ext cx="4736875" cy="5803965"/>
          </a:xfrm>
        </p:spPr>
        <p:txBody>
          <a:bodyPr>
            <a:normAutofit/>
          </a:bodyPr>
          <a:lstStyle/>
          <a:p>
            <a:r>
              <a:rPr lang="en-US" sz="3600" dirty="0">
                <a:latin typeface="Calibri" panose="020F0502020204030204" pitchFamily="34" charset="0"/>
                <a:cs typeface="Calibri" panose="020F0502020204030204" pitchFamily="34" charset="0"/>
              </a:rPr>
              <a:t>EARLY RETIREMENT BENEFIT ADJUSTMENT</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The adjustment for early retirement benefits before age 65 will increase beginning with benefits effective on or after January 1, 2024.  </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The proposed change will increase the early retirement adjustment so that the value of a pension for those who retire before age 65 is equal to (on an actuarial basis) the value of a pension  (or other benefit) for those who retire after attainment of age 65. </a:t>
            </a:r>
          </a:p>
        </p:txBody>
      </p:sp>
      <p:sp>
        <p:nvSpPr>
          <p:cNvPr id="9" name="Rectangle 1">
            <a:extLst>
              <a:ext uri="{FF2B5EF4-FFF2-40B4-BE49-F238E27FC236}">
                <a16:creationId xmlns:a16="http://schemas.microsoft.com/office/drawing/2014/main" id="{3E04F50B-E67B-EF95-069A-0500194C632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466102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p:txBody>
          <a:bodyPr/>
          <a:lstStyle/>
          <a:p>
            <a:r>
              <a:rPr lang="en-US" dirty="0">
                <a:solidFill>
                  <a:schemeClr val="tx1"/>
                </a:solidFill>
              </a:rPr>
              <a:t>Next steps: how will Benefit changes be approved?</a:t>
            </a:r>
          </a:p>
        </p:txBody>
      </p:sp>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252920" y="2645924"/>
            <a:ext cx="11644008" cy="4056880"/>
          </a:xfrm>
        </p:spPr>
        <p:txBody>
          <a:bodyPr>
            <a:normAutofit fontScale="92500" lnSpcReduction="20000"/>
          </a:bodyPr>
          <a:lstStyle/>
          <a:p>
            <a:pPr marL="342900" indent="-342900">
              <a:buFont typeface="Arial" panose="020B0604020202020204" pitchFamily="34" charset="0"/>
              <a:buChar char="•"/>
            </a:pPr>
            <a:r>
              <a:rPr lang="en-US" dirty="0"/>
              <a:t>In August and September, Participating Local Unions vote to approve proposed benefit changes</a:t>
            </a:r>
          </a:p>
          <a:p>
            <a:pPr marL="1028700" lvl="1" indent="-342900"/>
            <a:r>
              <a:rPr lang="en-US" dirty="0"/>
              <a:t>Active and retired participants of TMRP are eligible to vote on the proposed benefit changes at Regular or Special Meeting schedule by the Local with ten (10) days notice</a:t>
            </a:r>
          </a:p>
          <a:p>
            <a:pPr marL="1028700" lvl="1" indent="-342900"/>
            <a:r>
              <a:rPr lang="en-US" dirty="0"/>
              <a:t>A Local approves of the benefit changes if a majority present at a meeting vote to approve the changes</a:t>
            </a:r>
          </a:p>
          <a:p>
            <a:pPr marL="1028700" lvl="1" indent="-342900"/>
            <a:r>
              <a:rPr lang="en-US" dirty="0"/>
              <a:t>Participating Local Unions representing two-thirds (2/3rds) of the Plan’s membership must approve the changes</a:t>
            </a:r>
          </a:p>
          <a:p>
            <a:pPr marL="342900" indent="-342900">
              <a:buFont typeface="Arial" panose="020B0604020202020204" pitchFamily="34" charset="0"/>
              <a:buChar char="•"/>
            </a:pPr>
            <a:r>
              <a:rPr lang="en-US" dirty="0"/>
              <a:t>If the Local Unions approve the changes, all active and retired members of the Plan will participate in a referendum vote on the proposed benefit changes.</a:t>
            </a:r>
          </a:p>
          <a:p>
            <a:pPr marL="1028700" lvl="1" indent="-342900"/>
            <a:r>
              <a:rPr lang="en-US" dirty="0"/>
              <a:t>You will receive a referendum packet including a ballot and self-addressed envelope through the mail in October.  </a:t>
            </a:r>
          </a:p>
          <a:p>
            <a:pPr marL="1028700" lvl="1" indent="-342900"/>
            <a:r>
              <a:rPr lang="en-US" dirty="0"/>
              <a:t>Ballots will be due and counted in November. </a:t>
            </a:r>
          </a:p>
          <a:p>
            <a:pPr marL="1028700" lvl="1" indent="-342900"/>
            <a:r>
              <a:rPr lang="en-US" dirty="0"/>
              <a:t>Two-thirds (2/3rds) of all voting active and retired members must approve the changes in a referendum vote for it to pass.</a:t>
            </a:r>
          </a:p>
          <a:p>
            <a:pPr marL="1028700" lvl="1" indent="-342900"/>
            <a:endParaRPr lang="en-US" dirty="0"/>
          </a:p>
        </p:txBody>
      </p:sp>
    </p:spTree>
    <p:extLst>
      <p:ext uri="{BB962C8B-B14F-4D97-AF65-F5344CB8AC3E}">
        <p14:creationId xmlns:p14="http://schemas.microsoft.com/office/powerpoint/2010/main" val="930940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330F6403-11BB-440A-81D1-11DAFA7ABF5D}"/>
              </a:ext>
            </a:extLst>
          </p:cNvPr>
          <p:cNvSpPr>
            <a:spLocks noGrp="1"/>
          </p:cNvSpPr>
          <p:nvPr>
            <p:ph type="title"/>
          </p:nvPr>
        </p:nvSpPr>
        <p:spPr/>
        <p:txBody>
          <a:bodyPr>
            <a:normAutofit/>
          </a:bodyPr>
          <a:lstStyle/>
          <a:p>
            <a:r>
              <a:rPr lang="en-US" dirty="0">
                <a:solidFill>
                  <a:schemeClr val="tx1"/>
                </a:solidFill>
              </a:rPr>
              <a:t>Timeline</a:t>
            </a:r>
          </a:p>
        </p:txBody>
      </p:sp>
      <p:graphicFrame>
        <p:nvGraphicFramePr>
          <p:cNvPr id="20" name="Content Placeholder 3">
            <a:extLst>
              <a:ext uri="{FF2B5EF4-FFF2-40B4-BE49-F238E27FC236}">
                <a16:creationId xmlns:a16="http://schemas.microsoft.com/office/drawing/2014/main" id="{76386ECC-44D1-4D37-AF78-36503EACC84D}"/>
              </a:ext>
              <a:ext uri="{C183D7F6-B498-43B3-948B-1728B52AA6E4}">
                <adec:decorative xmlns:adec="http://schemas.microsoft.com/office/drawing/2017/decorative" val="1"/>
              </a:ext>
            </a:extLst>
          </p:cNvPr>
          <p:cNvGraphicFramePr>
            <a:graphicFrameLocks noGrp="1"/>
          </p:cNvGraphicFramePr>
          <p:nvPr>
            <p:ph sz="quarter" idx="14"/>
            <p:extLst>
              <p:ext uri="{D42A27DB-BD31-4B8C-83A1-F6EECF244321}">
                <p14:modId xmlns:p14="http://schemas.microsoft.com/office/powerpoint/2010/main" val="4219520274"/>
              </p:ext>
            </p:extLst>
          </p:nvPr>
        </p:nvGraphicFramePr>
        <p:xfrm>
          <a:off x="340468" y="1361872"/>
          <a:ext cx="11459183" cy="52237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3145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7B01C-860D-06C9-3E33-716E6A572CA3}"/>
              </a:ext>
            </a:extLst>
          </p:cNvPr>
          <p:cNvSpPr>
            <a:spLocks noGrp="1"/>
          </p:cNvSpPr>
          <p:nvPr>
            <p:ph type="title"/>
          </p:nvPr>
        </p:nvSpPr>
        <p:spPr/>
        <p:txBody>
          <a:bodyPr>
            <a:normAutofit fontScale="90000"/>
          </a:bodyPr>
          <a:lstStyle/>
          <a:p>
            <a:r>
              <a:rPr lang="en-US" dirty="0">
                <a:solidFill>
                  <a:schemeClr val="tx1"/>
                </a:solidFill>
              </a:rPr>
              <a:t>What happens if the proposed benefit reductions are voted down? </a:t>
            </a:r>
          </a:p>
        </p:txBody>
      </p:sp>
      <p:sp>
        <p:nvSpPr>
          <p:cNvPr id="3" name="Content Placeholder 2">
            <a:extLst>
              <a:ext uri="{FF2B5EF4-FFF2-40B4-BE49-F238E27FC236}">
                <a16:creationId xmlns:a16="http://schemas.microsoft.com/office/drawing/2014/main" id="{1D7EAEAD-0CF1-F46B-7C9C-5545158B462D}"/>
              </a:ext>
            </a:extLst>
          </p:cNvPr>
          <p:cNvSpPr>
            <a:spLocks noGrp="1"/>
          </p:cNvSpPr>
          <p:nvPr>
            <p:ph sz="quarter" idx="14"/>
          </p:nvPr>
        </p:nvSpPr>
        <p:spPr>
          <a:xfrm>
            <a:off x="646112" y="1560513"/>
            <a:ext cx="10899776" cy="4630562"/>
          </a:xfrm>
        </p:spPr>
        <p:txBody>
          <a:bodyPr/>
          <a:lstStyle/>
          <a:p>
            <a:r>
              <a:rPr lang="en-US" dirty="0"/>
              <a:t>If the proposed benefit changes are not approved by Locals or referendum vote by active and retired participants, the Plan will TERMINATE in one of two ways:</a:t>
            </a:r>
          </a:p>
          <a:p>
            <a:pPr lvl="1"/>
            <a:r>
              <a:rPr lang="en-US" dirty="0"/>
              <a:t>Repayment of Contributions and Cessation of Pension Benefits upon Reaching Trigger Point (2030 or earlier)</a:t>
            </a:r>
          </a:p>
          <a:p>
            <a:pPr lvl="2"/>
            <a:r>
              <a:rPr lang="en-US" dirty="0"/>
              <a:t>Any retiree who has already collected the value of their contributions (currently 85% of retirees) will receive no further benefits</a:t>
            </a:r>
          </a:p>
          <a:p>
            <a:pPr lvl="2"/>
            <a:r>
              <a:rPr lang="en-US" dirty="0"/>
              <a:t>No further pension benefits paid to actives, retirees, deferred </a:t>
            </a:r>
            <a:r>
              <a:rPr lang="en-US" dirty="0" err="1"/>
              <a:t>vesteds</a:t>
            </a:r>
            <a:r>
              <a:rPr lang="en-US" dirty="0"/>
              <a:t>, or spouses</a:t>
            </a:r>
          </a:p>
          <a:p>
            <a:pPr lvl="1"/>
            <a:r>
              <a:rPr lang="en-US" dirty="0"/>
              <a:t>Annuitize Plan Benefits</a:t>
            </a:r>
          </a:p>
          <a:p>
            <a:pPr lvl="2"/>
            <a:r>
              <a:rPr lang="en-US" dirty="0"/>
              <a:t>Use remaining assets to purchase lifetime annuities for all participants in Plan</a:t>
            </a:r>
          </a:p>
          <a:p>
            <a:pPr lvl="2"/>
            <a:r>
              <a:rPr lang="en-US" dirty="0"/>
              <a:t>Monthly annuity likely to be significantly smaller than monthly pension payment under proposed benefit reductions</a:t>
            </a:r>
          </a:p>
          <a:p>
            <a:pPr lvl="3"/>
            <a:r>
              <a:rPr lang="en-US" dirty="0"/>
              <a:t>Coverage Risk</a:t>
            </a:r>
          </a:p>
          <a:p>
            <a:pPr lvl="3"/>
            <a:r>
              <a:rPr lang="en-US" dirty="0"/>
              <a:t>Profit for Annuity Company</a:t>
            </a:r>
          </a:p>
        </p:txBody>
      </p:sp>
      <p:sp>
        <p:nvSpPr>
          <p:cNvPr id="4" name="Footer Placeholder 3">
            <a:extLst>
              <a:ext uri="{FF2B5EF4-FFF2-40B4-BE49-F238E27FC236}">
                <a16:creationId xmlns:a16="http://schemas.microsoft.com/office/drawing/2014/main" id="{D2852990-4BBB-5548-1FED-678790B5130D}"/>
              </a:ext>
            </a:extLst>
          </p:cNvPr>
          <p:cNvSpPr>
            <a:spLocks noGrp="1"/>
          </p:cNvSpPr>
          <p:nvPr>
            <p:ph type="ftr" sz="quarter" idx="11"/>
          </p:nvPr>
        </p:nvSpPr>
        <p:spPr/>
        <p:txBody>
          <a:bodyPr/>
          <a:lstStyle/>
          <a:p>
            <a:r>
              <a:rPr lang="en-US">
                <a:solidFill>
                  <a:prstClr val="black"/>
                </a:solidFill>
              </a:rPr>
              <a:t>Presentation title</a:t>
            </a:r>
            <a:endParaRPr lang="en-US" dirty="0">
              <a:solidFill>
                <a:prstClr val="black"/>
              </a:solidFill>
            </a:endParaRPr>
          </a:p>
        </p:txBody>
      </p:sp>
      <p:sp>
        <p:nvSpPr>
          <p:cNvPr id="5" name="Date Placeholder 4">
            <a:extLst>
              <a:ext uri="{FF2B5EF4-FFF2-40B4-BE49-F238E27FC236}">
                <a16:creationId xmlns:a16="http://schemas.microsoft.com/office/drawing/2014/main" id="{6B841B9F-A9B2-A2DE-5147-44F6DBB196BC}"/>
              </a:ext>
            </a:extLst>
          </p:cNvPr>
          <p:cNvSpPr>
            <a:spLocks noGrp="1"/>
          </p:cNvSpPr>
          <p:nvPr>
            <p:ph type="dt" sz="half" idx="10"/>
          </p:nvPr>
        </p:nvSpPr>
        <p:spPr/>
        <p:txBody>
          <a:bodyPr/>
          <a:lstStyle/>
          <a:p>
            <a:pPr>
              <a:defRPr/>
            </a:pPr>
            <a:r>
              <a:rPr lang="en-US">
                <a:solidFill>
                  <a:prstClr val="black"/>
                </a:solidFill>
              </a:rPr>
              <a:t>20XX</a:t>
            </a:r>
            <a:endParaRPr lang="en-US" dirty="0">
              <a:solidFill>
                <a:prstClr val="black"/>
              </a:solidFill>
            </a:endParaRPr>
          </a:p>
        </p:txBody>
      </p:sp>
      <p:sp>
        <p:nvSpPr>
          <p:cNvPr id="6" name="Slide Number Placeholder 5">
            <a:extLst>
              <a:ext uri="{FF2B5EF4-FFF2-40B4-BE49-F238E27FC236}">
                <a16:creationId xmlns:a16="http://schemas.microsoft.com/office/drawing/2014/main" id="{01BEC61D-05EC-3E70-C14C-DC9FFFD82B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041046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AFA48-B172-0C52-6265-EC7E6ADFD796}"/>
              </a:ext>
            </a:extLst>
          </p:cNvPr>
          <p:cNvSpPr>
            <a:spLocks noGrp="1"/>
          </p:cNvSpPr>
          <p:nvPr>
            <p:ph type="title"/>
          </p:nvPr>
        </p:nvSpPr>
        <p:spPr>
          <a:xfrm>
            <a:off x="1809345" y="764373"/>
            <a:ext cx="9696855" cy="1293028"/>
          </a:xfrm>
        </p:spPr>
        <p:txBody>
          <a:bodyPr>
            <a:normAutofit fontScale="90000"/>
          </a:bodyPr>
          <a:lstStyle/>
          <a:p>
            <a:r>
              <a:rPr lang="en-US" dirty="0"/>
              <a:t>If I approve these benefit reductions, will the plan need to make further reductions in the future?</a:t>
            </a:r>
          </a:p>
        </p:txBody>
      </p:sp>
      <p:sp>
        <p:nvSpPr>
          <p:cNvPr id="3" name="Content Placeholder 2">
            <a:extLst>
              <a:ext uri="{FF2B5EF4-FFF2-40B4-BE49-F238E27FC236}">
                <a16:creationId xmlns:a16="http://schemas.microsoft.com/office/drawing/2014/main" id="{4357A80E-D102-4E28-C15F-12884C6210E4}"/>
              </a:ext>
            </a:extLst>
          </p:cNvPr>
          <p:cNvSpPr>
            <a:spLocks noGrp="1"/>
          </p:cNvSpPr>
          <p:nvPr>
            <p:ph idx="1"/>
          </p:nvPr>
        </p:nvSpPr>
        <p:spPr>
          <a:xfrm>
            <a:off x="685800" y="2194560"/>
            <a:ext cx="10820400" cy="4239796"/>
          </a:xfrm>
        </p:spPr>
        <p:txBody>
          <a:bodyPr>
            <a:normAutofit/>
          </a:bodyPr>
          <a:lstStyle/>
          <a:p>
            <a:r>
              <a:rPr lang="en-US" dirty="0"/>
              <a:t>While there are no guarantees, these benefit changes are projected to increase the Plan’s funding level to 100%. </a:t>
            </a:r>
          </a:p>
          <a:p>
            <a:r>
              <a:rPr lang="en-US" dirty="0"/>
              <a:t>This will be the first time in decades that the Plan will have been that well-funded.</a:t>
            </a:r>
          </a:p>
          <a:p>
            <a:r>
              <a:rPr lang="en-US" dirty="0"/>
              <a:t>The 100% funding level will help to avoid any future benefit reductions. </a:t>
            </a:r>
          </a:p>
          <a:p>
            <a:r>
              <a:rPr lang="en-US" dirty="0"/>
              <a:t>The Plan’s actuary has projected that with these benefit adjustments, the Plan will continue to be at least 100% funded for at least the next 30 years.</a:t>
            </a:r>
          </a:p>
          <a:p>
            <a:r>
              <a:rPr lang="en-US" dirty="0"/>
              <a:t>These benefit adjustments are the best approach to avoiding any future benefit reductions and ensuring that ALL members of the Plan and their spouses receive a lifetime pension benefit from TMRP.</a:t>
            </a:r>
          </a:p>
        </p:txBody>
      </p:sp>
    </p:spTree>
    <p:extLst>
      <p:ext uri="{BB962C8B-B14F-4D97-AF65-F5344CB8AC3E}">
        <p14:creationId xmlns:p14="http://schemas.microsoft.com/office/powerpoint/2010/main" val="1149474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30761B21-88ED-449E-B2B9-3FC40844C36D}"/>
              </a:ext>
            </a:extLst>
          </p:cNvPr>
          <p:cNvSpPr>
            <a:spLocks noGrp="1"/>
          </p:cNvSpPr>
          <p:nvPr>
            <p:ph type="ctrTitle"/>
          </p:nvPr>
        </p:nvSpPr>
        <p:spPr/>
        <p:txBody>
          <a:bodyPr/>
          <a:lstStyle/>
          <a:p>
            <a:pPr algn="ctr"/>
            <a:r>
              <a:rPr lang="en-US" dirty="0">
                <a:latin typeface="+mn-lt"/>
                <a:cs typeface="Calibri" panose="020F0502020204030204" pitchFamily="34" charset="0"/>
              </a:rPr>
              <a:t>Thank you</a:t>
            </a:r>
          </a:p>
        </p:txBody>
      </p:sp>
      <p:sp>
        <p:nvSpPr>
          <p:cNvPr id="33" name="Subtitle 32">
            <a:extLst>
              <a:ext uri="{FF2B5EF4-FFF2-40B4-BE49-F238E27FC236}">
                <a16:creationId xmlns:a16="http://schemas.microsoft.com/office/drawing/2014/main" id="{0EEAA874-288B-4330-9FA4-F1144ACD46DE}"/>
              </a:ext>
            </a:extLst>
          </p:cNvPr>
          <p:cNvSpPr>
            <a:spLocks noGrp="1"/>
          </p:cNvSpPr>
          <p:nvPr>
            <p:ph type="subTitle" idx="1"/>
          </p:nvPr>
        </p:nvSpPr>
        <p:spPr>
          <a:xfrm>
            <a:off x="0" y="427840"/>
            <a:ext cx="12088535" cy="4102216"/>
          </a:xfrm>
        </p:spPr>
        <p:txBody>
          <a:bodyPr>
            <a:normAutofit lnSpcReduction="10000"/>
          </a:bodyPr>
          <a:lstStyle/>
          <a:p>
            <a:pPr algn="ctr"/>
            <a:r>
              <a:rPr lang="en-US" sz="5800" dirty="0">
                <a:solidFill>
                  <a:schemeClr val="tx1"/>
                </a:solidFill>
              </a:rPr>
              <a:t>Still Have Questions?</a:t>
            </a:r>
          </a:p>
          <a:p>
            <a:pPr algn="ctr"/>
            <a:r>
              <a:rPr lang="en-US" sz="3600" dirty="0">
                <a:solidFill>
                  <a:schemeClr val="tx1"/>
                </a:solidFill>
              </a:rPr>
              <a:t>Contact a Trustee or the Plan Office</a:t>
            </a:r>
          </a:p>
          <a:p>
            <a:endParaRPr lang="en-US" dirty="0"/>
          </a:p>
          <a:p>
            <a:endParaRPr lang="en-US" dirty="0"/>
          </a:p>
          <a:p>
            <a:endParaRPr lang="en-US" dirty="0"/>
          </a:p>
          <a:p>
            <a:endParaRPr lang="en-US" dirty="0">
              <a:solidFill>
                <a:srgbClr val="F0532B"/>
              </a:solidFill>
              <a:hlinkClick r:id="rId2">
                <a:extLst>
                  <a:ext uri="{A12FA001-AC4F-418D-AE19-62706E023703}">
                    <ahyp:hlinkClr xmlns:ahyp="http://schemas.microsoft.com/office/drawing/2018/hyperlinkcolor" val="tx"/>
                  </a:ext>
                </a:extLst>
              </a:hlinkClick>
            </a:endParaRPr>
          </a:p>
          <a:p>
            <a:endParaRPr lang="en-US" dirty="0">
              <a:solidFill>
                <a:srgbClr val="F0532B"/>
              </a:solidFill>
              <a:hlinkClick r:id="rId2">
                <a:extLst>
                  <a:ext uri="{A12FA001-AC4F-418D-AE19-62706E023703}">
                    <ahyp:hlinkClr xmlns:ahyp="http://schemas.microsoft.com/office/drawing/2018/hyperlinkcolor" val="tx"/>
                  </a:ext>
                </a:extLst>
              </a:hlinkClick>
            </a:endParaRPr>
          </a:p>
          <a:p>
            <a:pPr algn="ctr"/>
            <a:endParaRPr lang="en-US" sz="1900" dirty="0">
              <a:solidFill>
                <a:srgbClr val="F0532B"/>
              </a:solidFill>
              <a:hlinkClick r:id="rId2">
                <a:extLst>
                  <a:ext uri="{A12FA001-AC4F-418D-AE19-62706E023703}">
                    <ahyp:hlinkClr xmlns:ahyp="http://schemas.microsoft.com/office/drawing/2018/hyperlinkcolor" val="tx"/>
                  </a:ext>
                </a:extLst>
              </a:hlinkClick>
            </a:endParaRPr>
          </a:p>
          <a:p>
            <a:pPr algn="ctr"/>
            <a:endParaRPr lang="en-US" sz="1900" dirty="0">
              <a:solidFill>
                <a:srgbClr val="F0532B"/>
              </a:solidFill>
              <a:hlinkClick r:id="rId2">
                <a:extLst>
                  <a:ext uri="{A12FA001-AC4F-418D-AE19-62706E023703}">
                    <ahyp:hlinkClr xmlns:ahyp="http://schemas.microsoft.com/office/drawing/2018/hyperlinkcolor" val="tx"/>
                  </a:ext>
                </a:extLst>
              </a:hlinkClick>
            </a:endParaRPr>
          </a:p>
          <a:p>
            <a:pPr algn="ctr"/>
            <a:r>
              <a:rPr lang="en-US" sz="1900" b="0" dirty="0">
                <a:solidFill>
                  <a:schemeClr val="bg2">
                    <a:lumMod val="60000"/>
                    <a:lumOff val="40000"/>
                  </a:schemeClr>
                </a:solidFill>
                <a:hlinkClick r:id="rId2">
                  <a:extLst>
                    <a:ext uri="{A12FA001-AC4F-418D-AE19-62706E023703}">
                      <ahyp:hlinkClr xmlns:ahyp="http://schemas.microsoft.com/office/drawing/2018/hyperlinkcolor" val="tx"/>
                    </a:ext>
                  </a:extLst>
                </a:hlinkClick>
              </a:rPr>
              <a:t>www.teamstermrp.org</a:t>
            </a:r>
            <a:r>
              <a:rPr lang="en-US" sz="1900" b="0" dirty="0">
                <a:solidFill>
                  <a:schemeClr val="bg2">
                    <a:lumMod val="60000"/>
                    <a:lumOff val="40000"/>
                  </a:schemeClr>
                </a:solidFill>
              </a:rPr>
              <a:t>	   630-752-8400	Executive Director Maggie Peck</a:t>
            </a:r>
          </a:p>
          <a:p>
            <a:endParaRPr lang="en-US" dirty="0">
              <a:hlinkClick r:id="rId2"/>
            </a:endParaRPr>
          </a:p>
          <a:p>
            <a:endParaRPr lang="en-US" sz="2800" dirty="0"/>
          </a:p>
          <a:p>
            <a:endParaRPr lang="en-US" dirty="0">
              <a:hlinkClick r:id="rId2"/>
            </a:endParaRPr>
          </a:p>
          <a:p>
            <a:endParaRPr lang="en-US" u="sng" dirty="0">
              <a:hlinkClick r:id="rId2"/>
            </a:endParaRPr>
          </a:p>
          <a:p>
            <a:endParaRPr lang="en-US" sz="1600" dirty="0">
              <a:hlinkClick r:id="rId2"/>
            </a:endParaRPr>
          </a:p>
        </p:txBody>
      </p:sp>
      <p:sp>
        <p:nvSpPr>
          <p:cNvPr id="6" name="Slide Number Placeholder 5">
            <a:extLst>
              <a:ext uri="{FF2B5EF4-FFF2-40B4-BE49-F238E27FC236}">
                <a16:creationId xmlns:a16="http://schemas.microsoft.com/office/drawing/2014/main" id="{9E887279-B48F-43C3-91FA-09BD7EA33A25}"/>
              </a:ext>
            </a:extLst>
          </p:cNvPr>
          <p:cNvSpPr>
            <a:spLocks noGrp="1"/>
          </p:cNvSpPr>
          <p:nvPr>
            <p:ph type="sldNum" sz="quarter" idx="12"/>
          </p:nvPr>
        </p:nvSpPr>
        <p:spPr/>
        <p:txBody>
          <a:bodyPr/>
          <a:lstStyle/>
          <a:p>
            <a:pPr lvl="0"/>
            <a:fld id="{D39F39FF-F5CB-4ACA-9B46-4CCF89ECA75F}" type="slidenum">
              <a:rPr lang="en-US" noProof="0" smtClean="0"/>
              <a:pPr lvl="0"/>
              <a:t>17</a:t>
            </a:fld>
            <a:endParaRPr lang="en-US" noProof="0" dirty="0"/>
          </a:p>
        </p:txBody>
      </p:sp>
      <p:graphicFrame>
        <p:nvGraphicFramePr>
          <p:cNvPr id="2" name="Table 2">
            <a:extLst>
              <a:ext uri="{FF2B5EF4-FFF2-40B4-BE49-F238E27FC236}">
                <a16:creationId xmlns:a16="http://schemas.microsoft.com/office/drawing/2014/main" id="{4C2EB38A-75CF-2734-0A51-BD8C564DE4AE}"/>
              </a:ext>
            </a:extLst>
          </p:cNvPr>
          <p:cNvGraphicFramePr>
            <a:graphicFrameLocks noGrp="1"/>
          </p:cNvGraphicFramePr>
          <p:nvPr>
            <p:extLst>
              <p:ext uri="{D42A27DB-BD31-4B8C-83A1-F6EECF244321}">
                <p14:modId xmlns:p14="http://schemas.microsoft.com/office/powerpoint/2010/main" val="2896649110"/>
              </p:ext>
            </p:extLst>
          </p:nvPr>
        </p:nvGraphicFramePr>
        <p:xfrm>
          <a:off x="1906165" y="1988735"/>
          <a:ext cx="8076734" cy="2194560"/>
        </p:xfrm>
        <a:graphic>
          <a:graphicData uri="http://schemas.openxmlformats.org/drawingml/2006/table">
            <a:tbl>
              <a:tblPr firstRow="1" bandRow="1">
                <a:tableStyleId>{5C22544A-7EE6-4342-B048-85BDC9FD1C3A}</a:tableStyleId>
              </a:tblPr>
              <a:tblGrid>
                <a:gridCol w="4038367">
                  <a:extLst>
                    <a:ext uri="{9D8B030D-6E8A-4147-A177-3AD203B41FA5}">
                      <a16:colId xmlns:a16="http://schemas.microsoft.com/office/drawing/2014/main" val="1375678506"/>
                    </a:ext>
                  </a:extLst>
                </a:gridCol>
                <a:gridCol w="4038367">
                  <a:extLst>
                    <a:ext uri="{9D8B030D-6E8A-4147-A177-3AD203B41FA5}">
                      <a16:colId xmlns:a16="http://schemas.microsoft.com/office/drawing/2014/main" val="3229398164"/>
                    </a:ext>
                  </a:extLst>
                </a:gridCol>
              </a:tblGrid>
              <a:tr h="336867">
                <a:tc>
                  <a:txBody>
                    <a:bodyPr/>
                    <a:lstStyle/>
                    <a:p>
                      <a:r>
                        <a:rPr lang="en-US" dirty="0">
                          <a:solidFill>
                            <a:schemeClr val="tx1"/>
                          </a:solidFill>
                        </a:rPr>
                        <a:t>Chairman, Patrick </a:t>
                      </a:r>
                      <a:r>
                        <a:rPr lang="en-US" dirty="0" err="1">
                          <a:solidFill>
                            <a:schemeClr val="tx1"/>
                          </a:solidFill>
                        </a:rPr>
                        <a:t>LoPresti</a:t>
                      </a:r>
                      <a:endParaRPr lang="en-US" dirty="0">
                        <a:solidFill>
                          <a:schemeClr val="tx1"/>
                        </a:solidFill>
                      </a:endParaRPr>
                    </a:p>
                  </a:txBody>
                  <a:tcPr/>
                </a:tc>
                <a:tc>
                  <a:txBody>
                    <a:bodyPr/>
                    <a:lstStyle/>
                    <a:p>
                      <a:r>
                        <a:rPr lang="en-US" dirty="0">
                          <a:solidFill>
                            <a:schemeClr val="tx1"/>
                          </a:solidFill>
                        </a:rPr>
                        <a:t>212-460-0800</a:t>
                      </a:r>
                    </a:p>
                  </a:txBody>
                  <a:tcPr/>
                </a:tc>
                <a:extLst>
                  <a:ext uri="{0D108BD9-81ED-4DB2-BD59-A6C34878D82A}">
                    <a16:rowId xmlns:a16="http://schemas.microsoft.com/office/drawing/2014/main" val="3857490717"/>
                  </a:ext>
                </a:extLst>
              </a:tr>
              <a:tr h="336867">
                <a:tc>
                  <a:txBody>
                    <a:bodyPr/>
                    <a:lstStyle/>
                    <a:p>
                      <a:r>
                        <a:rPr lang="en-US" dirty="0"/>
                        <a:t>Vice President, Mike Stafford</a:t>
                      </a:r>
                    </a:p>
                  </a:txBody>
                  <a:tcPr/>
                </a:tc>
                <a:tc>
                  <a:txBody>
                    <a:bodyPr/>
                    <a:lstStyle/>
                    <a:p>
                      <a:r>
                        <a:rPr lang="en-US" dirty="0"/>
                        <a:t>585-424-1390</a:t>
                      </a:r>
                    </a:p>
                  </a:txBody>
                  <a:tcPr/>
                </a:tc>
                <a:extLst>
                  <a:ext uri="{0D108BD9-81ED-4DB2-BD59-A6C34878D82A}">
                    <a16:rowId xmlns:a16="http://schemas.microsoft.com/office/drawing/2014/main" val="1189614272"/>
                  </a:ext>
                </a:extLst>
              </a:tr>
              <a:tr h="336867">
                <a:tc>
                  <a:txBody>
                    <a:bodyPr/>
                    <a:lstStyle/>
                    <a:p>
                      <a:r>
                        <a:rPr lang="en-US" dirty="0"/>
                        <a:t>Secretary, Joe Inemer</a:t>
                      </a:r>
                    </a:p>
                  </a:txBody>
                  <a:tcPr/>
                </a:tc>
                <a:tc>
                  <a:txBody>
                    <a:bodyPr/>
                    <a:lstStyle/>
                    <a:p>
                      <a:r>
                        <a:rPr lang="en-US" dirty="0"/>
                        <a:t>215-739-1704</a:t>
                      </a:r>
                    </a:p>
                  </a:txBody>
                  <a:tcPr/>
                </a:tc>
                <a:extLst>
                  <a:ext uri="{0D108BD9-81ED-4DB2-BD59-A6C34878D82A}">
                    <a16:rowId xmlns:a16="http://schemas.microsoft.com/office/drawing/2014/main" val="1340935251"/>
                  </a:ext>
                </a:extLst>
              </a:tr>
              <a:tr h="336867">
                <a:tc>
                  <a:txBody>
                    <a:bodyPr/>
                    <a:lstStyle/>
                    <a:p>
                      <a:r>
                        <a:rPr lang="en-US" dirty="0"/>
                        <a:t>Israel Castro</a:t>
                      </a:r>
                    </a:p>
                  </a:txBody>
                  <a:tcPr/>
                </a:tc>
                <a:tc>
                  <a:txBody>
                    <a:bodyPr/>
                    <a:lstStyle/>
                    <a:p>
                      <a:r>
                        <a:rPr lang="en-US" dirty="0"/>
                        <a:t>586-755-8041</a:t>
                      </a:r>
                    </a:p>
                  </a:txBody>
                  <a:tcPr/>
                </a:tc>
                <a:extLst>
                  <a:ext uri="{0D108BD9-81ED-4DB2-BD59-A6C34878D82A}">
                    <a16:rowId xmlns:a16="http://schemas.microsoft.com/office/drawing/2014/main" val="3430454688"/>
                  </a:ext>
                </a:extLst>
              </a:tr>
              <a:tr h="336867">
                <a:tc>
                  <a:txBody>
                    <a:bodyPr/>
                    <a:lstStyle/>
                    <a:p>
                      <a:r>
                        <a:rPr lang="en-US" dirty="0"/>
                        <a:t>Mike Consolino</a:t>
                      </a:r>
                    </a:p>
                  </a:txBody>
                  <a:tcPr/>
                </a:tc>
                <a:tc>
                  <a:txBody>
                    <a:bodyPr/>
                    <a:lstStyle/>
                    <a:p>
                      <a:r>
                        <a:rPr lang="en-US" dirty="0"/>
                        <a:t>630-668-4337</a:t>
                      </a:r>
                    </a:p>
                  </a:txBody>
                  <a:tcPr/>
                </a:tc>
                <a:extLst>
                  <a:ext uri="{0D108BD9-81ED-4DB2-BD59-A6C34878D82A}">
                    <a16:rowId xmlns:a16="http://schemas.microsoft.com/office/drawing/2014/main" val="2677065779"/>
                  </a:ext>
                </a:extLst>
              </a:tr>
              <a:tr h="336867">
                <a:tc>
                  <a:txBody>
                    <a:bodyPr/>
                    <a:lstStyle/>
                    <a:p>
                      <a:r>
                        <a:rPr lang="en-US" dirty="0"/>
                        <a:t>Perry Kettner</a:t>
                      </a:r>
                    </a:p>
                  </a:txBody>
                  <a:tcPr/>
                </a:tc>
                <a:tc>
                  <a:txBody>
                    <a:bodyPr/>
                    <a:lstStyle/>
                    <a:p>
                      <a:r>
                        <a:rPr lang="en-US" dirty="0"/>
                        <a:t>414-476-1577</a:t>
                      </a:r>
                    </a:p>
                  </a:txBody>
                  <a:tcPr/>
                </a:tc>
                <a:extLst>
                  <a:ext uri="{0D108BD9-81ED-4DB2-BD59-A6C34878D82A}">
                    <a16:rowId xmlns:a16="http://schemas.microsoft.com/office/drawing/2014/main" val="2295113625"/>
                  </a:ext>
                </a:extLst>
              </a:tr>
            </a:tbl>
          </a:graphicData>
        </a:graphic>
      </p:graphicFrame>
    </p:spTree>
    <p:extLst>
      <p:ext uri="{BB962C8B-B14F-4D97-AF65-F5344CB8AC3E}">
        <p14:creationId xmlns:p14="http://schemas.microsoft.com/office/powerpoint/2010/main" val="767611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DED76B9-5273-4139-ACC9-B6E36ADE2385}"/>
              </a:ext>
            </a:extLst>
          </p:cNvPr>
          <p:cNvSpPr>
            <a:spLocks noGrp="1"/>
          </p:cNvSpPr>
          <p:nvPr>
            <p:ph type="title"/>
          </p:nvPr>
        </p:nvSpPr>
        <p:spPr>
          <a:xfrm>
            <a:off x="684212" y="4487332"/>
            <a:ext cx="8534400" cy="1507067"/>
          </a:xfrm>
        </p:spPr>
        <p:txBody>
          <a:bodyPr vert="horz" lIns="91440" tIns="45720" rIns="91440" bIns="45720" rtlCol="0" anchor="ctr">
            <a:normAutofit/>
          </a:bodyPr>
          <a:lstStyle/>
          <a:p>
            <a:r>
              <a:rPr lang="en-US">
                <a:solidFill>
                  <a:schemeClr val="tx1"/>
                </a:solidFill>
              </a:rPr>
              <a:t>Agenda</a:t>
            </a:r>
          </a:p>
        </p:txBody>
      </p:sp>
      <p:sp>
        <p:nvSpPr>
          <p:cNvPr id="18" name="Text Placeholder 17">
            <a:extLst>
              <a:ext uri="{FF2B5EF4-FFF2-40B4-BE49-F238E27FC236}">
                <a16:creationId xmlns:a16="http://schemas.microsoft.com/office/drawing/2014/main" id="{87F2C169-25EA-4609-BC8A-BCA7C433EEE4}"/>
              </a:ext>
            </a:extLst>
          </p:cNvPr>
          <p:cNvSpPr>
            <a:spLocks noGrp="1"/>
          </p:cNvSpPr>
          <p:nvPr>
            <p:ph type="body" sz="quarter" idx="15"/>
          </p:nvPr>
        </p:nvSpPr>
        <p:spPr>
          <a:xfrm>
            <a:off x="4200231" y="657808"/>
            <a:ext cx="7183116" cy="3615267"/>
          </a:xfrm>
        </p:spPr>
        <p:txBody>
          <a:bodyPr vert="horz" lIns="91440" tIns="45720" rIns="91440" bIns="45720" rtlCol="0" anchor="ctr">
            <a:noAutofit/>
          </a:bodyPr>
          <a:lstStyle/>
          <a:p>
            <a:pPr algn="just">
              <a:buFont typeface="Wingdings 3" panose="05040102010807070707" pitchFamily="18" charset="2"/>
              <a:buChar char=""/>
            </a:pPr>
            <a:r>
              <a:rPr lang="en-US" sz="2800" dirty="0">
                <a:solidFill>
                  <a:schemeClr val="tx1"/>
                </a:solidFill>
                <a:latin typeface="Amasis MT Pro Black" panose="02040A04050005020304" pitchFamily="18" charset="0"/>
              </a:rPr>
              <a:t>Why </a:t>
            </a:r>
            <a:r>
              <a:rPr lang="en-US" sz="2800" dirty="0">
                <a:latin typeface="Amasis MT Pro Black" panose="02040A04050005020304" pitchFamily="18" charset="0"/>
              </a:rPr>
              <a:t>is </a:t>
            </a:r>
            <a:r>
              <a:rPr lang="en-US" sz="2800" dirty="0">
                <a:solidFill>
                  <a:schemeClr val="tx1"/>
                </a:solidFill>
                <a:latin typeface="Amasis MT Pro Black" panose="02040A04050005020304" pitchFamily="18" charset="0"/>
              </a:rPr>
              <a:t>TMRP Proposing Changes</a:t>
            </a:r>
          </a:p>
          <a:p>
            <a:pPr algn="just">
              <a:buFont typeface="Wingdings 3" panose="05040102010807070707" pitchFamily="18" charset="2"/>
              <a:buChar char=""/>
            </a:pPr>
            <a:r>
              <a:rPr lang="en-US" sz="2800" dirty="0">
                <a:solidFill>
                  <a:schemeClr val="tx1"/>
                </a:solidFill>
                <a:latin typeface="Amasis MT Pro Black" panose="02040A04050005020304" pitchFamily="18" charset="0"/>
              </a:rPr>
              <a:t>Proposed Benefit Changes</a:t>
            </a:r>
          </a:p>
          <a:p>
            <a:pPr algn="just">
              <a:buFont typeface="Wingdings 3" panose="05040102010807070707" pitchFamily="18" charset="2"/>
              <a:buChar char=""/>
            </a:pPr>
            <a:r>
              <a:rPr lang="en-US" sz="2800" dirty="0">
                <a:solidFill>
                  <a:schemeClr val="tx1"/>
                </a:solidFill>
                <a:latin typeface="Amasis MT Pro Black" panose="02040A04050005020304" pitchFamily="18" charset="0"/>
              </a:rPr>
              <a:t>How Will Changes Affect Me?</a:t>
            </a:r>
          </a:p>
          <a:p>
            <a:pPr algn="just">
              <a:buFont typeface="Wingdings 3" panose="05040102010807070707" pitchFamily="18" charset="2"/>
              <a:buChar char=""/>
            </a:pPr>
            <a:r>
              <a:rPr lang="en-US" sz="2800" dirty="0">
                <a:solidFill>
                  <a:schemeClr val="tx1"/>
                </a:solidFill>
                <a:latin typeface="Amasis MT Pro Black" panose="02040A04050005020304" pitchFamily="18" charset="0"/>
              </a:rPr>
              <a:t>Next Steps</a:t>
            </a:r>
          </a:p>
          <a:p>
            <a:pPr algn="just">
              <a:buFont typeface="Wingdings 3" panose="05040102010807070707" pitchFamily="18" charset="2"/>
              <a:buChar char=""/>
            </a:pPr>
            <a:r>
              <a:rPr lang="en-US" sz="2800" dirty="0">
                <a:solidFill>
                  <a:schemeClr val="tx1"/>
                </a:solidFill>
                <a:latin typeface="Amasis MT Pro Black" panose="02040A04050005020304" pitchFamily="18" charset="0"/>
              </a:rPr>
              <a:t>Timeline</a:t>
            </a:r>
          </a:p>
        </p:txBody>
      </p:sp>
    </p:spTree>
    <p:extLst>
      <p:ext uri="{BB962C8B-B14F-4D97-AF65-F5344CB8AC3E}">
        <p14:creationId xmlns:p14="http://schemas.microsoft.com/office/powerpoint/2010/main" val="2106347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p:txBody>
          <a:bodyPr/>
          <a:lstStyle/>
          <a:p>
            <a:r>
              <a:rPr lang="en-US" dirty="0"/>
              <a:t>Why IS TMRP Proposing changes</a:t>
            </a:r>
          </a:p>
        </p:txBody>
      </p:sp>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139959" y="2360645"/>
            <a:ext cx="11933853" cy="4360830"/>
          </a:xfrm>
        </p:spPr>
        <p:txBody>
          <a:bodyPr>
            <a:normAutofit/>
          </a:bodyPr>
          <a:lstStyle/>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The Trustees are proposing pension benefit changes now in order to continue paying lifetime benefits to members and their spouses  </a:t>
            </a:r>
          </a:p>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If no benefit adjustments are made, the Plan is projected to terminate in 2030  </a:t>
            </a:r>
          </a:p>
          <a:p>
            <a:pPr marL="457200" indent="-457200">
              <a:buFont typeface="Arial" panose="020B0604020202020204" pitchFamily="34" charset="0"/>
              <a:buChar char="•"/>
            </a:pPr>
            <a:r>
              <a:rPr lang="en-US" sz="3200" dirty="0">
                <a:latin typeface="Calibri" panose="020F0502020204030204" pitchFamily="34" charset="0"/>
                <a:cs typeface="Calibri" panose="020F0502020204030204" pitchFamily="34" charset="0"/>
              </a:rPr>
              <a:t>Upon this termination</a:t>
            </a:r>
          </a:p>
          <a:p>
            <a:pPr marL="1143000" lvl="1" indent="-457200"/>
            <a:r>
              <a:rPr lang="en-US" sz="2800" dirty="0">
                <a:latin typeface="Calibri" panose="020F0502020204030204" pitchFamily="34" charset="0"/>
                <a:cs typeface="Calibri" panose="020F0502020204030204" pitchFamily="34" charset="0"/>
              </a:rPr>
              <a:t>Pension benefits will cease for any retiree who has already received the value of their contributions in the form of pension payments</a:t>
            </a:r>
          </a:p>
          <a:p>
            <a:pPr marL="1143000" lvl="1" indent="-457200"/>
            <a:r>
              <a:rPr lang="en-US" sz="2800" dirty="0">
                <a:latin typeface="Calibri" panose="020F0502020204030204" pitchFamily="34" charset="0"/>
                <a:cs typeface="Calibri" panose="020F0502020204030204" pitchFamily="34" charset="0"/>
              </a:rPr>
              <a:t>Contributions to actives will be returned</a:t>
            </a:r>
          </a:p>
          <a:p>
            <a:pPr marL="1143000" lvl="1" indent="-457200"/>
            <a:r>
              <a:rPr lang="en-US" sz="2800" dirty="0">
                <a:latin typeface="Calibri" panose="020F0502020204030204" pitchFamily="34" charset="0"/>
                <a:cs typeface="Calibri" panose="020F0502020204030204" pitchFamily="34" charset="0"/>
              </a:rPr>
              <a:t>No further pension benefits will be paid in the future</a:t>
            </a:r>
          </a:p>
        </p:txBody>
      </p:sp>
    </p:spTree>
    <p:extLst>
      <p:ext uri="{BB962C8B-B14F-4D97-AF65-F5344CB8AC3E}">
        <p14:creationId xmlns:p14="http://schemas.microsoft.com/office/powerpoint/2010/main" val="1074753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FB881C4-B56D-D6FE-17EC-5ACC427FB84F}"/>
              </a:ext>
            </a:extLst>
          </p:cNvPr>
          <p:cNvSpPr>
            <a:spLocks noGrp="1"/>
          </p:cNvSpPr>
          <p:nvPr>
            <p:ph type="title"/>
          </p:nvPr>
        </p:nvSpPr>
        <p:spPr/>
        <p:txBody>
          <a:bodyPr/>
          <a:lstStyle/>
          <a:p>
            <a:r>
              <a:rPr lang="en-US" dirty="0"/>
              <a:t>How did </a:t>
            </a:r>
            <a:r>
              <a:rPr lang="en-US" dirty="0" err="1"/>
              <a:t>tmrp</a:t>
            </a:r>
            <a:r>
              <a:rPr lang="en-US" dirty="0"/>
              <a:t> find itself in this situation? </a:t>
            </a:r>
          </a:p>
        </p:txBody>
      </p:sp>
      <p:sp>
        <p:nvSpPr>
          <p:cNvPr id="9" name="Content Placeholder 8">
            <a:extLst>
              <a:ext uri="{FF2B5EF4-FFF2-40B4-BE49-F238E27FC236}">
                <a16:creationId xmlns:a16="http://schemas.microsoft.com/office/drawing/2014/main" id="{E8E37C1B-3FEF-B32F-C63A-F9B4EBBD30C7}"/>
              </a:ext>
            </a:extLst>
          </p:cNvPr>
          <p:cNvSpPr>
            <a:spLocks noGrp="1"/>
          </p:cNvSpPr>
          <p:nvPr>
            <p:ph idx="1"/>
          </p:nvPr>
        </p:nvSpPr>
        <p:spPr>
          <a:xfrm>
            <a:off x="685800" y="2194560"/>
            <a:ext cx="10820400" cy="4189462"/>
          </a:xfrm>
        </p:spPr>
        <p:txBody>
          <a:bodyPr>
            <a:noAutofit/>
          </a:bodyPr>
          <a:lstStyle/>
          <a:p>
            <a:pPr algn="l"/>
            <a:r>
              <a:rPr lang="en-US" sz="2800" dirty="0">
                <a:latin typeface="CIDFont+F2"/>
              </a:rPr>
              <a:t>B</a:t>
            </a:r>
            <a:r>
              <a:rPr lang="en-US" sz="2800" b="0" i="0" u="none" strike="noStrike" baseline="0" dirty="0">
                <a:latin typeface="CIDFont+F2"/>
              </a:rPr>
              <a:t>enefit reductions were made in 2018 but only to bring the Plan’s funding level to 80%. </a:t>
            </a:r>
          </a:p>
          <a:p>
            <a:pPr algn="l"/>
            <a:r>
              <a:rPr lang="en-US" sz="2800" dirty="0">
                <a:latin typeface="CIDFont+F2"/>
              </a:rPr>
              <a:t>An 80%</a:t>
            </a:r>
            <a:r>
              <a:rPr lang="en-US" sz="2800" b="0" i="0" u="none" strike="noStrike" baseline="0" dirty="0">
                <a:latin typeface="CIDFont+F2"/>
              </a:rPr>
              <a:t> funding level was not sustainable because the large number of Teamster members anticipated to join the Plan failed to do so.</a:t>
            </a:r>
          </a:p>
          <a:p>
            <a:pPr algn="l"/>
            <a:r>
              <a:rPr lang="en-US" sz="2800" b="0" i="0" u="none" strike="noStrike" baseline="0" dirty="0">
                <a:latin typeface="CIDFont+F2"/>
              </a:rPr>
              <a:t>While the Plan was able to sustain a funding level of around 80% for several years, the disparity between the annual funding requirements and the funding level coupled with the volatility of the investment market chipped away at the funding level bringing the Plan into the 60% funding range and threatening the funding level to decline further jeopardizing the future existence of the Plan.</a:t>
            </a:r>
            <a:endParaRPr lang="en-US" sz="2800" dirty="0"/>
          </a:p>
        </p:txBody>
      </p:sp>
      <p:sp>
        <p:nvSpPr>
          <p:cNvPr id="7" name="Slide Number Placeholder 6">
            <a:extLst>
              <a:ext uri="{FF2B5EF4-FFF2-40B4-BE49-F238E27FC236}">
                <a16:creationId xmlns:a16="http://schemas.microsoft.com/office/drawing/2014/main" id="{A9606475-A691-0617-67FA-3499A3A43F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796818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p:txBody>
          <a:bodyPr/>
          <a:lstStyle/>
          <a:p>
            <a:r>
              <a:rPr lang="en-US" dirty="0">
                <a:solidFill>
                  <a:schemeClr val="tx1"/>
                </a:solidFill>
              </a:rPr>
              <a:t>Proposed Benefit changes</a:t>
            </a:r>
          </a:p>
        </p:txBody>
      </p:sp>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167951" y="2491274"/>
            <a:ext cx="11262049" cy="4001602"/>
          </a:xfrm>
        </p:spPr>
        <p:txBody>
          <a:bodyPr>
            <a:normAutofit/>
          </a:bodyPr>
          <a:lstStyle/>
          <a:p>
            <a:pPr marL="285750" indent="-285750" algn="l">
              <a:buFont typeface="Arial" panose="020B0604020202020204" pitchFamily="34" charset="0"/>
              <a:buChar char="•"/>
            </a:pPr>
            <a:r>
              <a:rPr lang="en-US" sz="2400" b="0" i="0" u="none" strike="noStrike" baseline="0" dirty="0">
                <a:latin typeface="CIDFont+F2"/>
              </a:rPr>
              <a:t>The Trustees have been working with experienced professionals including actuaries, auditors, and investment advisors to analyze various ways to permanently improve the Plan’s financial situation.</a:t>
            </a:r>
          </a:p>
          <a:p>
            <a:pPr marL="285750" indent="-285750" algn="l">
              <a:buFont typeface="Arial" panose="020B0604020202020204" pitchFamily="34" charset="0"/>
              <a:buChar char="•"/>
            </a:pPr>
            <a:r>
              <a:rPr lang="en-US" sz="2400" b="0" i="0" u="none" strike="noStrike" baseline="0" dirty="0">
                <a:latin typeface="CIDFont+F2"/>
              </a:rPr>
              <a:t>The goal is to protect the Plan while preserving the highest level of benefits for all of us. </a:t>
            </a:r>
          </a:p>
          <a:p>
            <a:pPr marL="285750" indent="-285750" algn="l">
              <a:buFont typeface="Arial" panose="020B0604020202020204" pitchFamily="34" charset="0"/>
              <a:buChar char="•"/>
            </a:pPr>
            <a:r>
              <a:rPr lang="en-US" sz="2400" b="0" i="0" u="none" strike="noStrike" baseline="0" dirty="0">
                <a:latin typeface="CIDFont+F2"/>
              </a:rPr>
              <a:t>The 2024 proposed benefit changes are different from those in the past.</a:t>
            </a:r>
          </a:p>
          <a:p>
            <a:pPr marL="285750" indent="-285750" algn="l">
              <a:buFont typeface="Arial" panose="020B0604020202020204" pitchFamily="34" charset="0"/>
              <a:buChar char="•"/>
            </a:pPr>
            <a:r>
              <a:rPr lang="en-US" sz="2400" b="0" i="0" u="none" strike="noStrike" baseline="0" dirty="0">
                <a:latin typeface="CIDFont+F2"/>
              </a:rPr>
              <a:t>They are projected to increase the Plan’s funding level to 100% (not to 80% as has been the funding goal in the past).</a:t>
            </a:r>
          </a:p>
          <a:p>
            <a:pPr marL="285750" indent="-285750" algn="l">
              <a:buFont typeface="Arial" panose="020B0604020202020204" pitchFamily="34" charset="0"/>
              <a:buChar char="•"/>
            </a:pPr>
            <a:r>
              <a:rPr lang="en-US" sz="2400" dirty="0">
                <a:latin typeface="CIDFont+F2"/>
              </a:rPr>
              <a:t>They are projected to</a:t>
            </a:r>
            <a:r>
              <a:rPr lang="en-US" sz="2400" b="0" i="0" u="none" strike="noStrike" baseline="0" dirty="0">
                <a:latin typeface="CIDFont+F2"/>
              </a:rPr>
              <a:t> eliminate the need to bring new members into the Plan to sustain that 100% funding level.</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3416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p:txBody>
          <a:bodyPr/>
          <a:lstStyle/>
          <a:p>
            <a:r>
              <a:rPr lang="en-US" dirty="0">
                <a:solidFill>
                  <a:schemeClr val="tx1"/>
                </a:solidFill>
              </a:rPr>
              <a:t>Proposed Benefit changes</a:t>
            </a:r>
          </a:p>
        </p:txBody>
      </p:sp>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270588" y="2472612"/>
            <a:ext cx="11726339" cy="4180115"/>
          </a:xfrm>
        </p:spPr>
        <p:txBody>
          <a:bodyPr>
            <a:normAutofit lnSpcReduction="10000"/>
          </a:bodyPr>
          <a:lstStyle/>
          <a:p>
            <a:r>
              <a:rPr lang="en-US" sz="2400" dirty="0">
                <a:latin typeface="Calibri" panose="020F0502020204030204" pitchFamily="34" charset="0"/>
                <a:cs typeface="Calibri" panose="020F0502020204030204" pitchFamily="34" charset="0"/>
              </a:rPr>
              <a:t>Why a 100% funding Level?</a:t>
            </a:r>
          </a:p>
          <a:p>
            <a:pPr marL="285750" indent="-285750" algn="l">
              <a:buFont typeface="Arial" panose="020B0604020202020204" pitchFamily="34" charset="0"/>
              <a:buChar char="•"/>
            </a:pPr>
            <a:r>
              <a:rPr lang="en-US" sz="2000" b="0" i="0" u="none" strike="noStrike" baseline="0" dirty="0">
                <a:latin typeface="CIDFont+F2"/>
              </a:rPr>
              <a:t>A 100% funding level means that total projected benefit payments are equal to Plan assets and projected investment return. </a:t>
            </a:r>
          </a:p>
          <a:p>
            <a:pPr marL="285750" indent="-285750" algn="l">
              <a:buFont typeface="Arial" panose="020B0604020202020204" pitchFamily="34" charset="0"/>
              <a:buChar char="•"/>
            </a:pPr>
            <a:r>
              <a:rPr lang="en-US" sz="2000" b="0" i="0" u="none" strike="noStrike" baseline="0" dirty="0">
                <a:latin typeface="CIDFont+F2"/>
              </a:rPr>
              <a:t>Reducing benefits to achieve a 100% funding level is the best available option to continue paying lifetime benefits without having to make benefit reductions in the future.</a:t>
            </a:r>
          </a:p>
          <a:p>
            <a:pPr marL="285750" indent="-285750" algn="l">
              <a:buFont typeface="Arial" panose="020B0604020202020204" pitchFamily="34" charset="0"/>
              <a:buChar char="•"/>
            </a:pPr>
            <a:r>
              <a:rPr lang="en-US" sz="2000" b="0" i="0" u="none" strike="noStrike" baseline="0" dirty="0">
                <a:latin typeface="CIDFont+F2"/>
              </a:rPr>
              <a:t>Bringing the Plan to a 100% funding level also takes the need to grow the Plan’s active member base out of the equation. </a:t>
            </a:r>
          </a:p>
          <a:p>
            <a:pPr marL="285750" indent="-285750" algn="l">
              <a:buFont typeface="Arial" panose="020B0604020202020204" pitchFamily="34" charset="0"/>
              <a:buChar char="•"/>
            </a:pPr>
            <a:r>
              <a:rPr lang="en-US" sz="2000" b="0" i="0" u="none" strike="noStrike" baseline="0" dirty="0">
                <a:latin typeface="CIDFont+F2"/>
              </a:rPr>
              <a:t>At a 100% funding level, the Plan will be able to make all promised lifetime benefit payments </a:t>
            </a:r>
            <a:r>
              <a:rPr lang="en-US" sz="2000" b="1" i="0" u="none" strike="noStrike" baseline="0" dirty="0">
                <a:latin typeface="CIDFont+F2"/>
              </a:rPr>
              <a:t>without making further benefit cuts</a:t>
            </a:r>
            <a:r>
              <a:rPr lang="en-US" sz="2000" b="0" i="0" u="none" strike="noStrike" baseline="0" dirty="0">
                <a:latin typeface="CIDFont+F2"/>
              </a:rPr>
              <a:t> provided the Plan’s invested assets earn the Plan’s assumed rate of return (even with no new members). </a:t>
            </a:r>
          </a:p>
          <a:p>
            <a:pPr marL="285750" indent="-285750" algn="l">
              <a:buFont typeface="Arial" panose="020B0604020202020204" pitchFamily="34" charset="0"/>
              <a:buChar char="•"/>
            </a:pPr>
            <a:r>
              <a:rPr lang="en-US" sz="2000" b="0" i="0" u="none" strike="noStrike" baseline="0" dirty="0">
                <a:latin typeface="CIDFont+F2"/>
              </a:rPr>
              <a:t>If new members join the Plan, that will further improve the Plan’s funding. </a:t>
            </a:r>
          </a:p>
          <a:p>
            <a:pPr marL="285750" indent="-285750" algn="l">
              <a:buFont typeface="Arial" panose="020B0604020202020204" pitchFamily="34" charset="0"/>
              <a:buChar char="•"/>
            </a:pPr>
            <a:r>
              <a:rPr lang="en-US" sz="2000" dirty="0">
                <a:latin typeface="CIDFont+F2"/>
              </a:rPr>
              <a:t>The </a:t>
            </a:r>
            <a:r>
              <a:rPr lang="en-US" sz="2000" b="0" i="0" u="none" strike="noStrike" baseline="0" dirty="0">
                <a:latin typeface="CIDFont+F2"/>
              </a:rPr>
              <a:t>100% funding level brings benefit payments into line with Plan assets and projected investment return.</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4647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F167-90D9-AB2C-F1FB-FE8A251D5026}"/>
              </a:ext>
            </a:extLst>
          </p:cNvPr>
          <p:cNvSpPr>
            <a:spLocks noGrp="1"/>
          </p:cNvSpPr>
          <p:nvPr>
            <p:ph type="title"/>
          </p:nvPr>
        </p:nvSpPr>
        <p:spPr/>
        <p:txBody>
          <a:bodyPr/>
          <a:lstStyle/>
          <a:p>
            <a:r>
              <a:rPr lang="en-US" dirty="0">
                <a:solidFill>
                  <a:schemeClr val="tx1"/>
                </a:solidFill>
              </a:rPr>
              <a:t>Why didn’t </a:t>
            </a:r>
            <a:r>
              <a:rPr lang="en-US" dirty="0" err="1">
                <a:solidFill>
                  <a:schemeClr val="tx1"/>
                </a:solidFill>
              </a:rPr>
              <a:t>tmrp</a:t>
            </a:r>
            <a:r>
              <a:rPr lang="en-US" dirty="0">
                <a:solidFill>
                  <a:schemeClr val="tx1"/>
                </a:solidFill>
              </a:rPr>
              <a:t> receive money from the federal government?</a:t>
            </a:r>
          </a:p>
        </p:txBody>
      </p:sp>
      <p:sp>
        <p:nvSpPr>
          <p:cNvPr id="4" name="Footer Placeholder 3">
            <a:extLst>
              <a:ext uri="{FF2B5EF4-FFF2-40B4-BE49-F238E27FC236}">
                <a16:creationId xmlns:a16="http://schemas.microsoft.com/office/drawing/2014/main" id="{90ECB53F-0893-DC17-A482-18EBC4C578EC}"/>
              </a:ext>
            </a:extLst>
          </p:cNvPr>
          <p:cNvSpPr>
            <a:spLocks noGrp="1"/>
          </p:cNvSpPr>
          <p:nvPr>
            <p:ph type="ftr" sz="quarter" idx="11"/>
          </p:nvPr>
        </p:nvSpPr>
        <p:spPr/>
        <p:txBody>
          <a:bodyPr/>
          <a:lstStyle/>
          <a:p>
            <a:r>
              <a:rPr lang="en-US">
                <a:effectLst>
                  <a:outerShdw blurRad="38100" dist="38100" dir="2700000" algn="tl">
                    <a:srgbClr val="000000">
                      <a:alpha val="43137"/>
                    </a:srgbClr>
                  </a:outerShdw>
                </a:effectLst>
              </a:rPr>
              <a:t>Presentation title</a:t>
            </a:r>
            <a:endParaRPr lang="en-US" dirty="0">
              <a:effectLst>
                <a:outerShdw blurRad="38100" dist="38100" dir="2700000" algn="tl">
                  <a:srgbClr val="000000">
                    <a:alpha val="43137"/>
                  </a:srgbClr>
                </a:outerShdw>
              </a:effectLst>
            </a:endParaRPr>
          </a:p>
        </p:txBody>
      </p:sp>
      <p:sp>
        <p:nvSpPr>
          <p:cNvPr id="6" name="Date Placeholder 5">
            <a:extLst>
              <a:ext uri="{FF2B5EF4-FFF2-40B4-BE49-F238E27FC236}">
                <a16:creationId xmlns:a16="http://schemas.microsoft.com/office/drawing/2014/main" id="{49E3CC69-961B-24CF-6870-FE51F57D2EB4}"/>
              </a:ext>
            </a:extLst>
          </p:cNvPr>
          <p:cNvSpPr>
            <a:spLocks noGrp="1"/>
          </p:cNvSpPr>
          <p:nvPr>
            <p:ph type="dt" sz="half" idx="10"/>
          </p:nvPr>
        </p:nvSpPr>
        <p:spPr/>
        <p:txBody>
          <a:bodyPr/>
          <a:lstStyle/>
          <a:p>
            <a:pPr>
              <a:defRPr/>
            </a:pPr>
            <a:r>
              <a:rPr lang="en-US">
                <a:solidFill>
                  <a:prstClr val="black"/>
                </a:solidFill>
              </a:rPr>
              <a:t>20XX</a:t>
            </a:r>
            <a:endParaRPr lang="en-US" dirty="0">
              <a:solidFill>
                <a:prstClr val="black"/>
              </a:solidFill>
            </a:endParaRPr>
          </a:p>
        </p:txBody>
      </p:sp>
      <p:sp>
        <p:nvSpPr>
          <p:cNvPr id="7" name="Slide Number Placeholder 6">
            <a:extLst>
              <a:ext uri="{FF2B5EF4-FFF2-40B4-BE49-F238E27FC236}">
                <a16:creationId xmlns:a16="http://schemas.microsoft.com/office/drawing/2014/main" id="{94582013-3A68-D911-1955-EC7A527FE1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11" name="Picture Placeholder 2">
            <a:extLst>
              <a:ext uri="{FF2B5EF4-FFF2-40B4-BE49-F238E27FC236}">
                <a16:creationId xmlns:a16="http://schemas.microsoft.com/office/drawing/2014/main" id="{82022581-094E-6706-FD95-1948EB449364}"/>
              </a:ext>
            </a:extLst>
          </p:cNvPr>
          <p:cNvSpPr>
            <a:spLocks noGrp="1"/>
          </p:cNvSpPr>
          <p:nvPr>
            <p:ph idx="1"/>
          </p:nvPr>
        </p:nvSpPr>
        <p:spPr>
          <a:xfrm>
            <a:off x="270587" y="2537926"/>
            <a:ext cx="11607281" cy="3954949"/>
          </a:xfrm>
        </p:spPr>
        <p:txBody>
          <a:bodyPr>
            <a:noAutofit/>
          </a:bodyPr>
          <a:lstStyle/>
          <a:p>
            <a:pPr marL="285750" indent="-285750" algn="l">
              <a:buFont typeface="Arial" panose="020B0604020202020204" pitchFamily="34" charset="0"/>
              <a:buChar char="•"/>
            </a:pPr>
            <a:r>
              <a:rPr lang="en-US" sz="2400" b="0" i="0" u="none" strike="noStrike" baseline="0" dirty="0">
                <a:latin typeface="CIDFont+F2"/>
              </a:rPr>
              <a:t>The “Special Financial Assistance” that was paid to “Union Pension Plans” was only available to underfunded “multiemployer pension plans.” </a:t>
            </a:r>
          </a:p>
          <a:p>
            <a:pPr marL="285750" indent="-285750" algn="l">
              <a:buFont typeface="Arial" panose="020B0604020202020204" pitchFamily="34" charset="0"/>
              <a:buChar char="•"/>
            </a:pPr>
            <a:r>
              <a:rPr lang="en-US" sz="2400" b="0" i="0" u="none" strike="noStrike" baseline="0" dirty="0">
                <a:latin typeface="CIDFont+F2"/>
              </a:rPr>
              <a:t>TMRP is not a multiemployer pension plan but rather an IRC Section 501(c)(18) plan. </a:t>
            </a:r>
            <a:endParaRPr lang="en-US" sz="2400" dirty="0">
              <a:latin typeface="CIDFont+F2"/>
            </a:endParaRPr>
          </a:p>
          <a:p>
            <a:pPr marL="285750" indent="-285750" algn="l">
              <a:buFont typeface="Arial" panose="020B0604020202020204" pitchFamily="34" charset="0"/>
              <a:buChar char="•"/>
            </a:pPr>
            <a:r>
              <a:rPr lang="en-US" sz="2400" b="0" i="0" u="none" strike="noStrike" baseline="0" dirty="0">
                <a:latin typeface="CIDFont+F2"/>
              </a:rPr>
              <a:t>TMRP was not eligible to receive financial assistance from the federal government. </a:t>
            </a:r>
          </a:p>
          <a:p>
            <a:pPr marL="971550" lvl="1" indent="-285750"/>
            <a:r>
              <a:rPr lang="en-US" sz="2400" b="0" i="0" u="none" strike="noStrike" baseline="0" dirty="0">
                <a:latin typeface="CIDFont+F2"/>
              </a:rPr>
              <a:t>A pre-ERISA Plan</a:t>
            </a:r>
          </a:p>
          <a:p>
            <a:pPr marL="971550" lvl="1" indent="-285750"/>
            <a:r>
              <a:rPr lang="en-US" sz="2400" dirty="0">
                <a:latin typeface="CIDFont+F2"/>
              </a:rPr>
              <a:t>Not covered by PBGC insurance</a:t>
            </a:r>
            <a:endParaRPr lang="en-US" sz="2400" b="0" i="0" u="none" strike="noStrike" baseline="0" dirty="0">
              <a:latin typeface="CIDFont+F2"/>
            </a:endParaRPr>
          </a:p>
          <a:p>
            <a:pPr marL="285750" indent="-285750" algn="l">
              <a:buFont typeface="Arial" panose="020B0604020202020204" pitchFamily="34" charset="0"/>
              <a:buChar char="•"/>
            </a:pPr>
            <a:r>
              <a:rPr lang="en-US" sz="2400" dirty="0">
                <a:latin typeface="CIDFont+F2"/>
              </a:rPr>
              <a:t>TMRP attempted to be a part of the Teamster legislative effort to save pension funds but was denied the opportunity to participate.</a:t>
            </a:r>
            <a:endParaRPr lang="en-US" sz="2400" dirty="0"/>
          </a:p>
        </p:txBody>
      </p:sp>
    </p:spTree>
    <p:extLst>
      <p:ext uri="{BB962C8B-B14F-4D97-AF65-F5344CB8AC3E}">
        <p14:creationId xmlns:p14="http://schemas.microsoft.com/office/powerpoint/2010/main" val="105902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p:txBody>
          <a:bodyPr/>
          <a:lstStyle/>
          <a:p>
            <a:r>
              <a:rPr lang="en-US" dirty="0">
                <a:solidFill>
                  <a:schemeClr val="tx1"/>
                </a:solidFill>
              </a:rPr>
              <a:t>How will changes affect me?</a:t>
            </a:r>
          </a:p>
        </p:txBody>
      </p:sp>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317241" y="2565918"/>
            <a:ext cx="11112759" cy="3926958"/>
          </a:xfrm>
        </p:spPr>
        <p:txBody>
          <a:bodyPr>
            <a:normAutofit/>
          </a:bodyPr>
          <a:lstStyle/>
          <a:p>
            <a:pPr marL="285750" indent="-285750" algn="l">
              <a:buFont typeface="Arial" panose="020B0604020202020204" pitchFamily="34" charset="0"/>
              <a:buChar char="•"/>
            </a:pPr>
            <a:r>
              <a:rPr lang="en-US" sz="2800" b="0" i="0" u="none" strike="noStrike" baseline="0" dirty="0">
                <a:latin typeface="CIDFont+F2"/>
              </a:rPr>
              <a:t>All members – active, terminated vested, disability pensioners, retirees, and spouses – receiving benefits or vested to receive benefits will share in the cost of saving our Plan.</a:t>
            </a:r>
          </a:p>
          <a:p>
            <a:pPr marL="285750" indent="-285750" algn="l">
              <a:buFont typeface="Arial" panose="020B0604020202020204" pitchFamily="34" charset="0"/>
              <a:buChar char="•"/>
            </a:pPr>
            <a:r>
              <a:rPr lang="en-US" sz="2800" dirty="0">
                <a:latin typeface="Calibri" panose="020F0502020204030204" pitchFamily="34" charset="0"/>
                <a:cs typeface="Calibri" panose="020F0502020204030204" pitchFamily="34" charset="0"/>
              </a:rPr>
              <a:t>The following benefit changes are projected to increase the Plan’s funding level to 100% in order to </a:t>
            </a:r>
            <a:r>
              <a:rPr lang="en-US" sz="2800" b="1" dirty="0">
                <a:latin typeface="Calibri" panose="020F0502020204030204" pitchFamily="34" charset="0"/>
                <a:cs typeface="Calibri" panose="020F0502020204030204" pitchFamily="34" charset="0"/>
              </a:rPr>
              <a:t>avoid future benefit adjustments </a:t>
            </a:r>
            <a:r>
              <a:rPr lang="en-US" sz="2800" dirty="0">
                <a:latin typeface="Calibri" panose="020F0502020204030204" pitchFamily="34" charset="0"/>
                <a:cs typeface="Calibri" panose="020F0502020204030204" pitchFamily="34" charset="0"/>
              </a:rPr>
              <a:t>regardless of our ability to bring in new Plan members.  </a:t>
            </a:r>
          </a:p>
          <a:p>
            <a:pPr marL="285750" indent="-285750" algn="l">
              <a:buFont typeface="Arial" panose="020B0604020202020204" pitchFamily="34" charset="0"/>
              <a:buChar char="•"/>
            </a:pPr>
            <a:r>
              <a:rPr lang="en-US" sz="2800" dirty="0">
                <a:latin typeface="Calibri" panose="020F0502020204030204" pitchFamily="34" charset="0"/>
                <a:cs typeface="Calibri" panose="020F0502020204030204" pitchFamily="34" charset="0"/>
              </a:rPr>
              <a:t>The proposed changes, if approved by the membership, will be effective January 1, 2024.  </a:t>
            </a: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0811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BEA2-FEE2-5D2A-D1A0-BC452FFFB271}"/>
              </a:ext>
            </a:extLst>
          </p:cNvPr>
          <p:cNvSpPr>
            <a:spLocks noGrp="1"/>
          </p:cNvSpPr>
          <p:nvPr>
            <p:ph type="title"/>
          </p:nvPr>
        </p:nvSpPr>
        <p:spPr/>
        <p:txBody>
          <a:bodyPr>
            <a:normAutofit/>
          </a:bodyPr>
          <a:lstStyle/>
          <a:p>
            <a:r>
              <a:rPr lang="en-US" sz="6000" dirty="0"/>
              <a:t>Active members</a:t>
            </a:r>
          </a:p>
        </p:txBody>
      </p:sp>
      <p:sp>
        <p:nvSpPr>
          <p:cNvPr id="3" name="Content Placeholder 2">
            <a:extLst>
              <a:ext uri="{FF2B5EF4-FFF2-40B4-BE49-F238E27FC236}">
                <a16:creationId xmlns:a16="http://schemas.microsoft.com/office/drawing/2014/main" id="{BD882DA9-C34D-D73D-F871-4F99456FA430}"/>
              </a:ext>
            </a:extLst>
          </p:cNvPr>
          <p:cNvSpPr>
            <a:spLocks noGrp="1"/>
          </p:cNvSpPr>
          <p:nvPr>
            <p:ph sz="half" idx="1"/>
          </p:nvPr>
        </p:nvSpPr>
        <p:spPr/>
        <p:txBody>
          <a:bodyPr>
            <a:normAutofit lnSpcReduction="10000"/>
          </a:bodyPr>
          <a:lstStyle/>
          <a:p>
            <a:r>
              <a:rPr lang="en-US" sz="4400" dirty="0">
                <a:latin typeface="Calibri" panose="020F0502020204030204" pitchFamily="34" charset="0"/>
                <a:cs typeface="Calibri" panose="020F0502020204030204" pitchFamily="34" charset="0"/>
              </a:rPr>
              <a:t>Past Accrual Rate</a:t>
            </a:r>
          </a:p>
          <a:p>
            <a:pPr lvl="1"/>
            <a:r>
              <a:rPr lang="en-US" sz="2800" dirty="0">
                <a:latin typeface="Calibri" panose="020F0502020204030204" pitchFamily="34" charset="0"/>
                <a:cs typeface="Calibri" panose="020F0502020204030204" pitchFamily="34" charset="0"/>
              </a:rPr>
              <a:t>The accrual rate for active members on contributions made through December 31, 2023, will be reduced to 1.225%. </a:t>
            </a:r>
          </a:p>
          <a:p>
            <a:pPr lvl="1"/>
            <a:r>
              <a:rPr lang="en-US" sz="2800" dirty="0">
                <a:latin typeface="Calibri" panose="020F0502020204030204" pitchFamily="34" charset="0"/>
                <a:cs typeface="Calibri" panose="020F0502020204030204" pitchFamily="34" charset="0"/>
              </a:rPr>
              <a:t>This represents a 30% reduction on contributions made through December 31, 2023.</a:t>
            </a:r>
          </a:p>
          <a:p>
            <a:pPr lvl="1"/>
            <a:endParaRPr lang="en-US" dirty="0"/>
          </a:p>
        </p:txBody>
      </p:sp>
      <p:sp>
        <p:nvSpPr>
          <p:cNvPr id="4" name="Content Placeholder 3">
            <a:extLst>
              <a:ext uri="{FF2B5EF4-FFF2-40B4-BE49-F238E27FC236}">
                <a16:creationId xmlns:a16="http://schemas.microsoft.com/office/drawing/2014/main" id="{FC24D832-EBB7-DACF-C47B-E66075C6BC3B}"/>
              </a:ext>
            </a:extLst>
          </p:cNvPr>
          <p:cNvSpPr>
            <a:spLocks noGrp="1"/>
          </p:cNvSpPr>
          <p:nvPr>
            <p:ph sz="half" idx="2"/>
          </p:nvPr>
        </p:nvSpPr>
        <p:spPr/>
        <p:txBody>
          <a:bodyPr>
            <a:normAutofit lnSpcReduction="10000"/>
          </a:bodyPr>
          <a:lstStyle/>
          <a:p>
            <a:r>
              <a:rPr lang="en-US" sz="4400" dirty="0">
                <a:latin typeface="Calibri" panose="020F0502020204030204" pitchFamily="34" charset="0"/>
                <a:cs typeface="Calibri" panose="020F0502020204030204" pitchFamily="34" charset="0"/>
              </a:rPr>
              <a:t>Future Accrual rate</a:t>
            </a:r>
          </a:p>
          <a:p>
            <a:pPr lvl="1"/>
            <a:r>
              <a:rPr lang="en-US" sz="2800" dirty="0">
                <a:latin typeface="Calibri" panose="020F0502020204030204" pitchFamily="34" charset="0"/>
                <a:cs typeface="Calibri" panose="020F0502020204030204" pitchFamily="34" charset="0"/>
              </a:rPr>
              <a:t>There is no proposed change to the accrual rate for contributions made on or after January 1, 2024.  </a:t>
            </a:r>
          </a:p>
          <a:p>
            <a:pPr lvl="1"/>
            <a:r>
              <a:rPr lang="en-US" sz="2800" dirty="0">
                <a:latin typeface="Calibri" panose="020F0502020204030204" pitchFamily="34" charset="0"/>
                <a:cs typeface="Calibri" panose="020F0502020204030204" pitchFamily="34" charset="0"/>
              </a:rPr>
              <a:t>The accrual rate will remain 1.75% for those future contributions.</a:t>
            </a:r>
          </a:p>
          <a:p>
            <a:endParaRPr lang="en-US" dirty="0"/>
          </a:p>
        </p:txBody>
      </p:sp>
    </p:spTree>
    <p:extLst>
      <p:ext uri="{BB962C8B-B14F-4D97-AF65-F5344CB8AC3E}">
        <p14:creationId xmlns:p14="http://schemas.microsoft.com/office/powerpoint/2010/main" val="3098621262"/>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757C30-AE9A-4680-90EB-19D282EC2B7C}">
  <ds:schemaRefs>
    <ds:schemaRef ds:uri="16c05727-aa75-4e4a-9b5f-8a80a1165891"/>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sharepoint/v3"/>
    <ds:schemaRef ds:uri="http://schemas.microsoft.com/office/infopath/2007/PartnerControls"/>
    <ds:schemaRef ds:uri="http://purl.org/dc/terms/"/>
    <ds:schemaRef ds:uri="230e9df3-be65-4c73-a93b-d1236ebd677e"/>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A5CCB28C-7D26-4A36-9CFC-D739C28F3D18}">
  <ds:schemaRefs>
    <ds:schemaRef ds:uri="http://schemas.microsoft.com/sharepoint/v3/contenttype/forms"/>
  </ds:schemaRefs>
</ds:datastoreItem>
</file>

<file path=customXml/itemProps3.xml><?xml version="1.0" encoding="utf-8"?>
<ds:datastoreItem xmlns:ds="http://schemas.openxmlformats.org/officeDocument/2006/customXml" ds:itemID="{0AF0BF08-C674-44E3-8BFC-85BC65E095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Slice</Template>
  <TotalTime>2519</TotalTime>
  <Words>1819</Words>
  <Application>Microsoft Office PowerPoint</Application>
  <PresentationFormat>Widescreen</PresentationFormat>
  <Paragraphs>208</Paragraphs>
  <Slides>17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Amasis MT Pro Black</vt:lpstr>
      <vt:lpstr>Arial</vt:lpstr>
      <vt:lpstr>Avenir Next LT Pro</vt:lpstr>
      <vt:lpstr>Calibri</vt:lpstr>
      <vt:lpstr>Century Gothic</vt:lpstr>
      <vt:lpstr>CIDFont+F2</vt:lpstr>
      <vt:lpstr>Times New Roman</vt:lpstr>
      <vt:lpstr>Wingdings 3</vt:lpstr>
      <vt:lpstr>Vapor Trail</vt:lpstr>
      <vt:lpstr>PRESERVING YOUR TMRP LIFETIME BENEFITS</vt:lpstr>
      <vt:lpstr>Agenda</vt:lpstr>
      <vt:lpstr>Why IS TMRP Proposing changes</vt:lpstr>
      <vt:lpstr>How did tmrp find itself in this situation? </vt:lpstr>
      <vt:lpstr>Proposed Benefit changes</vt:lpstr>
      <vt:lpstr>Proposed Benefit changes</vt:lpstr>
      <vt:lpstr>Why didn’t tmrp receive money from the federal government?</vt:lpstr>
      <vt:lpstr>How will changes affect me?</vt:lpstr>
      <vt:lpstr>Active members</vt:lpstr>
      <vt:lpstr>Retired members</vt:lpstr>
      <vt:lpstr>PowerPoint Presentation</vt:lpstr>
      <vt:lpstr>PowerPoint Presentation</vt:lpstr>
      <vt:lpstr>Next steps: how will Benefit changes be approved?</vt:lpstr>
      <vt:lpstr>Timeline</vt:lpstr>
      <vt:lpstr>What happens if the proposed benefit reductions are voted down? </vt:lpstr>
      <vt:lpstr>If I approve these benefit reductions, will the plan need to make further reductions in the future?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Restoring TMRP</dc:title>
  <dc:creator>Maggie Peck</dc:creator>
  <cp:lastModifiedBy>Maggie Peck</cp:lastModifiedBy>
  <cp:revision>24</cp:revision>
  <cp:lastPrinted>2023-07-24T14:21:16Z</cp:lastPrinted>
  <dcterms:created xsi:type="dcterms:W3CDTF">2023-07-21T16:06:05Z</dcterms:created>
  <dcterms:modified xsi:type="dcterms:W3CDTF">2023-08-11T16:22:41Z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